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handoutMasterIdLst>
    <p:handoutMasterId r:id="rId23"/>
  </p:handoutMasterIdLst>
  <p:sldIdLst>
    <p:sldId id="427" r:id="rId2"/>
    <p:sldId id="410" r:id="rId3"/>
    <p:sldId id="411" r:id="rId4"/>
    <p:sldId id="394" r:id="rId5"/>
    <p:sldId id="415" r:id="rId6"/>
    <p:sldId id="406" r:id="rId7"/>
    <p:sldId id="404" r:id="rId8"/>
    <p:sldId id="407" r:id="rId9"/>
    <p:sldId id="412" r:id="rId10"/>
    <p:sldId id="413" r:id="rId11"/>
    <p:sldId id="366" r:id="rId12"/>
    <p:sldId id="414" r:id="rId13"/>
    <p:sldId id="364" r:id="rId14"/>
    <p:sldId id="416" r:id="rId15"/>
    <p:sldId id="397" r:id="rId16"/>
    <p:sldId id="400" r:id="rId17"/>
    <p:sldId id="359" r:id="rId18"/>
    <p:sldId id="401" r:id="rId19"/>
    <p:sldId id="425" r:id="rId20"/>
    <p:sldId id="426" r:id="rId21"/>
  </p:sldIdLst>
  <p:sldSz cx="9144000" cy="6858000" type="screen4x3"/>
  <p:notesSz cx="6797675" cy="9926638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D0D8E8"/>
    <a:srgbClr val="D0D8F4"/>
    <a:srgbClr val="E9EDF4"/>
    <a:srgbClr val="E0E0E0"/>
    <a:srgbClr val="195596"/>
    <a:srgbClr val="00ACC9"/>
    <a:srgbClr val="CDB389"/>
    <a:srgbClr val="2574B3"/>
    <a:srgbClr val="000066"/>
    <a:srgbClr val="3366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Stil Yok, Kılavuz Yok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Orta Stil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12" autoAdjust="0"/>
    <p:restoredTop sz="94840" autoAdjust="0"/>
  </p:normalViewPr>
  <p:slideViewPr>
    <p:cSldViewPr>
      <p:cViewPr>
        <p:scale>
          <a:sx n="100" d="100"/>
          <a:sy n="100" d="100"/>
        </p:scale>
        <p:origin x="-288" y="-1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75" d="100"/>
        <a:sy n="75" d="100"/>
      </p:scale>
      <p:origin x="0" y="0"/>
    </p:cViewPr>
  </p:notesTextViewPr>
  <p:sorterViewPr>
    <p:cViewPr>
      <p:scale>
        <a:sx n="75" d="100"/>
        <a:sy n="75" d="100"/>
      </p:scale>
      <p:origin x="0" y="546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Üstbilgi Yer Tutucusu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C21E30-21E3-4CC3-8618-018B6E48B630}" type="datetimeFigureOut">
              <a:rPr lang="tr-TR" smtClean="0"/>
              <a:pPr/>
              <a:t>8.12.2020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D537DC-F3B9-4035-83FB-3E0456599C4B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13254002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Üstbilgi Yer Tutucusu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E3DFDD-45E7-40AC-B66B-FCC585211420}" type="datetimeFigureOut">
              <a:rPr lang="tr-TR" smtClean="0"/>
              <a:pPr/>
              <a:t>8.12.2020</a:t>
            </a:fld>
            <a:endParaRPr lang="tr-TR"/>
          </a:p>
        </p:txBody>
      </p:sp>
      <p:sp>
        <p:nvSpPr>
          <p:cNvPr id="4" name="3 Slayt Görüntüsü Yer Tutucusu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4 Not Yer Tutucusu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0A1AA5-3196-43C6-854F-1D89B029152F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3985482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0A1AA5-3196-43C6-854F-1D89B029152F}" type="slidenum">
              <a:rPr lang="tr-TR" smtClean="0"/>
              <a:pPr/>
              <a:t>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20123746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0A1AA5-3196-43C6-854F-1D89B029152F}" type="slidenum">
              <a:rPr lang="tr-TR" smtClean="0"/>
              <a:pPr/>
              <a:t>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20123746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0A1AA5-3196-43C6-854F-1D89B029152F}" type="slidenum">
              <a:rPr lang="tr-TR" smtClean="0"/>
              <a:pPr/>
              <a:t>19</a:t>
            </a:fld>
            <a:endParaRPr lang="tr-T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0A1AA5-3196-43C6-854F-1D89B029152F}" type="slidenum">
              <a:rPr lang="tr-TR" smtClean="0"/>
              <a:pPr/>
              <a:t>20</a:t>
            </a:fld>
            <a:endParaRPr lang="tr-T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8.12.2020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8.12.2020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8.12.2020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8.12.2020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8.12.2020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8.12.2020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8.12.2020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8.12.2020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8.12.2020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8.12.2020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8.12.2020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574A9">
            <a:alpha val="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dirty="0" smtClean="0"/>
              <a:t>Asıl başlık stili için tıklatın</a:t>
            </a:r>
            <a:endParaRPr lang="tr-TR" dirty="0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F75050-0E15-4C5B-92B0-66D068882F1F}" type="datetimeFigureOut">
              <a:rPr lang="tr-TR" smtClean="0"/>
              <a:pPr/>
              <a:t>8.12.2020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  <p:pic>
        <p:nvPicPr>
          <p:cNvPr id="7" name="Picture 2" descr="C:\Users\yyilmaz\Desktop\KAYSO LOGO - Kopya.jpg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7812360" y="44624"/>
            <a:ext cx="1284992" cy="1152128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tgoksen\Desktop\g12.png"/>
          <p:cNvPicPr>
            <a:picLocks noChangeAspect="1" noChangeArrowheads="1"/>
          </p:cNvPicPr>
          <p:nvPr/>
        </p:nvPicPr>
        <p:blipFill>
          <a:blip r:embed="rId2" cstate="print">
            <a:lum bright="4000"/>
          </a:blip>
          <a:srcRect/>
          <a:stretch>
            <a:fillRect/>
          </a:stretch>
        </p:blipFill>
        <p:spPr bwMode="auto">
          <a:xfrm>
            <a:off x="0" y="0"/>
            <a:ext cx="9180512" cy="6858000"/>
          </a:xfrm>
          <a:prstGeom prst="rect">
            <a:avLst/>
          </a:prstGeom>
          <a:noFill/>
        </p:spPr>
      </p:pic>
      <p:sp>
        <p:nvSpPr>
          <p:cNvPr id="8" name="1 Başlık"/>
          <p:cNvSpPr txBox="1">
            <a:spLocks/>
          </p:cNvSpPr>
          <p:nvPr/>
        </p:nvSpPr>
        <p:spPr>
          <a:xfrm>
            <a:off x="467544" y="332656"/>
            <a:ext cx="8229600" cy="792088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pPr algn="ctr">
              <a:spcBef>
                <a:spcPct val="0"/>
              </a:spcBef>
            </a:pPr>
            <a:r>
              <a:rPr lang="tr-TR" sz="3000" b="1" dirty="0" smtClean="0">
                <a:solidFill>
                  <a:schemeClr val="tx2">
                    <a:lumMod val="50000"/>
                  </a:schemeClr>
                </a:solidFill>
                <a:latin typeface="Montserrat Hairline" pitchFamily="50" charset="-94"/>
                <a:ea typeface="+mj-ea"/>
                <a:cs typeface="+mj-cs"/>
              </a:rPr>
              <a:t>TÜİK EYLÜL İHRACAT RAKAMLARI</a:t>
            </a:r>
          </a:p>
          <a:p>
            <a:pPr algn="ctr">
              <a:spcBef>
                <a:spcPct val="0"/>
              </a:spcBef>
            </a:pPr>
            <a:r>
              <a:rPr lang="tr-TR" b="1" dirty="0" smtClean="0">
                <a:solidFill>
                  <a:schemeClr val="tx2">
                    <a:lumMod val="50000"/>
                  </a:schemeClr>
                </a:solidFill>
                <a:latin typeface="Montserrat Hairline" pitchFamily="50" charset="-94"/>
                <a:ea typeface="+mj-ea"/>
                <a:cs typeface="+mj-cs"/>
              </a:rPr>
              <a:t>(GENEL TİCARET SİSTEMİ)</a:t>
            </a:r>
          </a:p>
          <a:p>
            <a:pPr algn="ctr">
              <a:spcBef>
                <a:spcPct val="0"/>
              </a:spcBef>
            </a:pPr>
            <a:endParaRPr lang="tr-TR" sz="3000" b="1" dirty="0" smtClean="0">
              <a:solidFill>
                <a:schemeClr val="tx2">
                  <a:lumMod val="50000"/>
                </a:schemeClr>
              </a:solidFill>
              <a:latin typeface="Montserrat Hairline" pitchFamily="50" charset="-94"/>
              <a:ea typeface="+mj-ea"/>
              <a:cs typeface="+mj-cs"/>
            </a:endParaRPr>
          </a:p>
        </p:txBody>
      </p:sp>
      <p:sp>
        <p:nvSpPr>
          <p:cNvPr id="5" name="4 Dikdörtgen"/>
          <p:cNvSpPr/>
          <p:nvPr/>
        </p:nvSpPr>
        <p:spPr>
          <a:xfrm>
            <a:off x="7286644" y="6215082"/>
            <a:ext cx="85151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tr-TR" sz="1200" dirty="0" smtClean="0">
                <a:latin typeface="Montserrat Light" pitchFamily="50" charset="-94"/>
                <a:cs typeface="Leelawadee UI Semilight" pitchFamily="34" charset="-34"/>
              </a:rPr>
              <a:t> Kaynak</a:t>
            </a:r>
            <a:r>
              <a:rPr lang="en-US" sz="1200" dirty="0" smtClean="0">
                <a:latin typeface="Montserrat Light" pitchFamily="50" charset="-94"/>
                <a:cs typeface="Leelawadee UI Semilight" pitchFamily="34" charset="-34"/>
              </a:rPr>
              <a:t>: </a:t>
            </a:r>
            <a:r>
              <a:rPr lang="tr-TR" sz="1200" dirty="0" smtClean="0">
                <a:latin typeface="Montserrat Light" pitchFamily="50" charset="-94"/>
                <a:cs typeface="Leelawadee UI Semilight" pitchFamily="34" charset="-34"/>
              </a:rPr>
              <a:t>TÜİK</a:t>
            </a:r>
            <a:endParaRPr lang="tr-TR" sz="1200" dirty="0"/>
          </a:p>
        </p:txBody>
      </p:sp>
      <p:graphicFrame>
        <p:nvGraphicFramePr>
          <p:cNvPr id="7" name="6 Tablo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897753380"/>
              </p:ext>
            </p:extLst>
          </p:nvPr>
        </p:nvGraphicFramePr>
        <p:xfrm>
          <a:off x="785786" y="1097038"/>
          <a:ext cx="7602637" cy="4361536"/>
        </p:xfrm>
        <a:graphic>
          <a:graphicData uri="http://schemas.openxmlformats.org/drawingml/2006/table">
            <a:tbl>
              <a:tblPr/>
              <a:tblGrid>
                <a:gridCol w="1248917"/>
                <a:gridCol w="251281"/>
                <a:gridCol w="2071702"/>
                <a:gridCol w="478103"/>
                <a:gridCol w="1624691"/>
                <a:gridCol w="1927943"/>
              </a:tblGrid>
              <a:tr h="393820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tr-TR" sz="1700" b="1" i="0" u="none" strike="noStrike" dirty="0">
                          <a:solidFill>
                            <a:srgbClr val="FFFFFF"/>
                          </a:solidFill>
                          <a:latin typeface="Arial" pitchFamily="34" charset="0"/>
                          <a:cs typeface="Arial" pitchFamily="34" charset="0"/>
                        </a:rPr>
                        <a:t>KAYSERİ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9559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7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tr-TR" sz="1700" b="1" i="0" u="none" strike="noStrike" dirty="0">
                          <a:solidFill>
                            <a:srgbClr val="FFFFFF"/>
                          </a:solidFill>
                          <a:latin typeface="Arial" pitchFamily="34" charset="0"/>
                          <a:cs typeface="Arial" pitchFamily="34" charset="0"/>
                        </a:rPr>
                        <a:t>TÜRKİYE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5373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</a:tr>
              <a:tr h="156460">
                <a:tc>
                  <a:txBody>
                    <a:bodyPr/>
                    <a:lstStyle/>
                    <a:p>
                      <a:pPr algn="l" fontAlgn="b"/>
                      <a:r>
                        <a:rPr lang="tr-TR" sz="300" b="1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tr-TR" sz="3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3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300" b="1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3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62657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tr-TR" sz="1500" b="1" i="0" u="none" strike="noStrike" dirty="0">
                          <a:solidFill>
                            <a:srgbClr val="FFFFFF"/>
                          </a:solidFill>
                          <a:latin typeface="Arial" pitchFamily="34" charset="0"/>
                          <a:cs typeface="Arial" pitchFamily="34" charset="0"/>
                        </a:rPr>
                        <a:t>Önceki Aya Göre İhracat Değişim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9559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5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tr-TR" sz="1500" b="1" i="0" u="none" strike="noStrike" dirty="0">
                          <a:solidFill>
                            <a:srgbClr val="FFFFFF"/>
                          </a:solidFill>
                          <a:latin typeface="Arial" pitchFamily="34" charset="0"/>
                          <a:cs typeface="Arial" pitchFamily="34" charset="0"/>
                        </a:rPr>
                        <a:t>Önceki Aya Göre İhracat Değişim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5373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</a:tr>
              <a:tr h="293730">
                <a:tc gridSpan="2"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tr-TR" sz="1800" b="0" i="0" u="none" strike="noStrike" kern="1200" baseline="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Eylül </a:t>
                      </a:r>
                      <a:r>
                        <a:rPr lang="tr-TR" sz="1800" b="0" i="0" u="none" strike="noStrike" kern="120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2020</a:t>
                      </a:r>
                      <a:endParaRPr lang="tr-TR" sz="1800" b="0" i="0" u="none" strike="noStrike" kern="1200" dirty="0">
                        <a:solidFill>
                          <a:srgbClr val="00000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endParaRPr lang="tr-TR" sz="1800" b="0" i="0" u="none" strike="noStrike" kern="1200" dirty="0">
                        <a:solidFill>
                          <a:srgbClr val="00000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tr-TR" sz="1800" b="0" i="0" u="none" strike="noStrike" kern="120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242.828.140</a:t>
                      </a:r>
                      <a:endParaRPr lang="tr-TR" sz="1800" b="0" i="0" u="none" strike="noStrike" kern="1200" dirty="0">
                        <a:solidFill>
                          <a:srgbClr val="00000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tr-TR" sz="1800" b="0" i="0" u="none" strike="noStrike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tr-TR" sz="1800" b="0" i="0" u="none" strike="noStrike" kern="1200" baseline="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Eylül </a:t>
                      </a:r>
                      <a:r>
                        <a:rPr lang="tr-TR" sz="1800" b="0" i="0" u="none" strike="noStrike" kern="120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2020</a:t>
                      </a:r>
                      <a:endParaRPr lang="tr-TR" sz="1800" b="0" i="0" u="none" strike="noStrike" kern="1200" dirty="0">
                        <a:solidFill>
                          <a:srgbClr val="00000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tr-TR" sz="1800" b="0" i="0" u="none" strike="noStrike" kern="120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16.009.244.221</a:t>
                      </a:r>
                      <a:endParaRPr lang="tr-TR" sz="1800" b="0" i="0" u="none" strike="noStrike" kern="1200" dirty="0">
                        <a:solidFill>
                          <a:srgbClr val="00000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93730">
                <a:tc gridSpan="2"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tr-TR" sz="1800" b="0" i="0" u="none" strike="noStrike" kern="1200" baseline="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Ağustos </a:t>
                      </a:r>
                      <a:r>
                        <a:rPr lang="tr-TR" sz="1800" b="0" i="0" u="none" strike="noStrike" kern="120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2020</a:t>
                      </a:r>
                      <a:endParaRPr lang="tr-TR" sz="1800" b="0" i="0" u="none" strike="noStrike" kern="1200" dirty="0">
                        <a:solidFill>
                          <a:srgbClr val="00000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endParaRPr lang="tr-TR" sz="1800" b="0" i="0" u="none" strike="noStrike" kern="1200" dirty="0">
                        <a:solidFill>
                          <a:srgbClr val="00000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tr-TR" sz="1800" b="0" i="0" u="none" strike="noStrike" kern="120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207.336.188</a:t>
                      </a:r>
                      <a:endParaRPr lang="tr-TR" sz="1800" b="0" i="0" u="none" strike="noStrike" kern="1200" dirty="0">
                        <a:solidFill>
                          <a:srgbClr val="00000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tr-TR" sz="1800" b="0" i="0" u="none" strike="noStrike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tr-TR" sz="1800" b="0" i="0" u="none" strike="noStrike" kern="1200" baseline="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Ağustos </a:t>
                      </a:r>
                      <a:r>
                        <a:rPr lang="tr-TR" sz="1800" b="0" i="0" u="none" strike="noStrike" kern="120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2020</a:t>
                      </a:r>
                      <a:endParaRPr lang="tr-TR" sz="1800" b="0" i="0" u="none" strike="noStrike" kern="1200" dirty="0">
                        <a:solidFill>
                          <a:srgbClr val="00000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tr-TR" sz="1800" b="0" i="0" u="none" strike="noStrike" kern="120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12.451.204.286</a:t>
                      </a:r>
                      <a:endParaRPr lang="tr-TR" sz="1800" b="0" i="0" u="none" strike="noStrike" kern="1200" dirty="0">
                        <a:solidFill>
                          <a:srgbClr val="00000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93730">
                <a:tc gridSpan="2"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tr-TR" sz="1800" b="0" i="0" u="none" strike="noStrike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endParaRPr lang="tr-TR" sz="1800" b="0" i="0" u="none" strike="noStrike" kern="1200" dirty="0">
                        <a:solidFill>
                          <a:srgbClr val="00000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tr-TR" sz="1800" b="0" i="0" u="none" strike="noStrike" kern="120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17,12</a:t>
                      </a:r>
                      <a:endParaRPr lang="tr-TR" sz="1800" b="0" i="0" u="none" strike="noStrike" kern="1200" dirty="0">
                        <a:solidFill>
                          <a:srgbClr val="00000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tr-TR" sz="1800" b="0" i="0" u="none" strike="noStrike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tr-TR" sz="1800" b="0" i="0" u="none" strike="noStrike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tr-TR" sz="1800" b="0" i="0" u="none" strike="noStrike" kern="120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28,58</a:t>
                      </a:r>
                      <a:endParaRPr lang="tr-TR" sz="1800" b="0" i="0" u="none" strike="noStrike" kern="1200" dirty="0">
                        <a:solidFill>
                          <a:srgbClr val="00000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437369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tr-TR" sz="1500" b="1" i="0" u="none" strike="noStrike" dirty="0">
                          <a:solidFill>
                            <a:srgbClr val="FFFFFF"/>
                          </a:solidFill>
                          <a:latin typeface="Arial" pitchFamily="34" charset="0"/>
                          <a:cs typeface="Arial" pitchFamily="34" charset="0"/>
                        </a:rPr>
                        <a:t>Geçen Yıl </a:t>
                      </a:r>
                      <a:r>
                        <a:rPr lang="tr-TR" sz="1500" b="1" i="0" u="none" strike="noStrike" dirty="0" smtClean="0">
                          <a:solidFill>
                            <a:srgbClr val="FFFFFF"/>
                          </a:solidFill>
                          <a:latin typeface="Arial" pitchFamily="34" charset="0"/>
                          <a:cs typeface="Arial" pitchFamily="34" charset="0"/>
                        </a:rPr>
                        <a:t>Eylül Ayına </a:t>
                      </a:r>
                      <a:r>
                        <a:rPr lang="tr-TR" sz="1500" b="1" i="0" u="none" strike="noStrike" dirty="0">
                          <a:solidFill>
                            <a:srgbClr val="FFFFFF"/>
                          </a:solidFill>
                          <a:latin typeface="Arial" pitchFamily="34" charset="0"/>
                          <a:cs typeface="Arial" pitchFamily="34" charset="0"/>
                        </a:rPr>
                        <a:t>Göre Değişim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9559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5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tr-TR" sz="1500" b="1" i="0" u="none" strike="noStrike" dirty="0">
                          <a:solidFill>
                            <a:srgbClr val="FFFFFF"/>
                          </a:solidFill>
                          <a:latin typeface="Arial" pitchFamily="34" charset="0"/>
                          <a:cs typeface="Arial" pitchFamily="34" charset="0"/>
                        </a:rPr>
                        <a:t>Geçen Yıl </a:t>
                      </a:r>
                      <a:r>
                        <a:rPr lang="tr-TR" sz="1500" b="1" i="0" u="none" strike="noStrike" dirty="0" smtClean="0">
                          <a:solidFill>
                            <a:srgbClr val="FFFFFF"/>
                          </a:solidFill>
                          <a:latin typeface="Arial" pitchFamily="34" charset="0"/>
                          <a:cs typeface="Arial" pitchFamily="34" charset="0"/>
                        </a:rPr>
                        <a:t>Eylül Ayına </a:t>
                      </a:r>
                      <a:r>
                        <a:rPr lang="tr-TR" sz="1500" b="1" i="0" u="none" strike="noStrike" dirty="0">
                          <a:solidFill>
                            <a:srgbClr val="FFFFFF"/>
                          </a:solidFill>
                          <a:latin typeface="Arial" pitchFamily="34" charset="0"/>
                          <a:cs typeface="Arial" pitchFamily="34" charset="0"/>
                        </a:rPr>
                        <a:t>Göre Değişim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5373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</a:tr>
              <a:tr h="293730">
                <a:tc gridSpan="2"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tr-TR" sz="1800" b="0" i="0" u="none" strike="noStrike" kern="120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2020</a:t>
                      </a:r>
                      <a:endParaRPr lang="tr-TR" sz="1800" b="0" i="0" u="none" strike="noStrike" kern="1200" dirty="0">
                        <a:solidFill>
                          <a:srgbClr val="00000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endParaRPr lang="tr-TR" sz="1800" b="0" i="0" u="none" strike="noStrike" kern="1200" dirty="0">
                        <a:solidFill>
                          <a:srgbClr val="00000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800" b="0" i="0" u="none" strike="noStrike" kern="120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242.828.140</a:t>
                      </a:r>
                      <a:endParaRPr lang="tr-TR" sz="1800" b="0" i="0" u="none" strike="noStrike" kern="1200" dirty="0">
                        <a:solidFill>
                          <a:srgbClr val="00000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tr-TR" sz="1800" b="0" i="0" u="none" strike="noStrike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tr-TR" sz="1800" b="0" i="0" u="none" strike="noStrike" kern="120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2020</a:t>
                      </a:r>
                      <a:endParaRPr lang="tr-TR" sz="1800" b="0" i="0" u="none" strike="noStrike" kern="1200" dirty="0">
                        <a:solidFill>
                          <a:srgbClr val="00000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800" b="0" i="0" u="none" strike="noStrike" kern="120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16.009.244.221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93730">
                <a:tc gridSpan="2"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tr-TR" sz="1800" b="0" i="0" u="none" strike="noStrike" kern="120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2019</a:t>
                      </a:r>
                      <a:endParaRPr lang="tr-TR" sz="1800" b="0" i="0" u="none" strike="noStrike" kern="1200" dirty="0">
                        <a:solidFill>
                          <a:srgbClr val="00000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endParaRPr lang="tr-TR" sz="1800" b="0" i="0" u="none" strike="noStrike" kern="1200" dirty="0">
                        <a:solidFill>
                          <a:srgbClr val="00000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tr-TR" sz="1800" b="0" i="0" u="none" strike="noStrike" kern="120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215.289.306</a:t>
                      </a:r>
                      <a:endParaRPr lang="tr-TR" sz="1800" b="0" i="0" u="none" strike="noStrike" kern="1200" dirty="0">
                        <a:solidFill>
                          <a:srgbClr val="00000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tr-TR" sz="1800" b="0" i="0" u="none" strike="noStrike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tr-TR" sz="1800" b="0" i="0" u="none" strike="noStrike" kern="120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2019</a:t>
                      </a:r>
                      <a:endParaRPr lang="tr-TR" sz="1800" b="0" i="0" u="none" strike="noStrike" kern="1200" dirty="0">
                        <a:solidFill>
                          <a:srgbClr val="00000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tr-TR" sz="1800" b="0" i="0" u="none" strike="noStrike" kern="120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15.273.579.961</a:t>
                      </a:r>
                      <a:endParaRPr lang="tr-TR" sz="1800" b="0" i="0" u="none" strike="noStrike" kern="1200" dirty="0">
                        <a:solidFill>
                          <a:srgbClr val="00000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93730">
                <a:tc gridSpan="2"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tr-TR" sz="1800" b="0" i="0" u="none" strike="noStrike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endParaRPr lang="tr-TR" sz="1800" b="0" i="0" u="none" strike="noStrike" kern="1200" dirty="0">
                        <a:solidFill>
                          <a:srgbClr val="00000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tr-TR" sz="1800" b="0" i="0" u="none" strike="noStrike" kern="120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12,79</a:t>
                      </a:r>
                      <a:endParaRPr lang="tr-TR" sz="1800" b="0" i="0" u="none" strike="noStrike" kern="1200" dirty="0">
                        <a:solidFill>
                          <a:srgbClr val="00000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tr-TR" sz="1800" b="0" i="0" u="none" strike="noStrike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tr-TR" sz="1800" b="0" i="0" u="none" strike="noStrike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tr-TR" sz="1800" b="0" i="0" u="none" strike="noStrike" kern="120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4,82</a:t>
                      </a:r>
                      <a:endParaRPr lang="tr-TR" sz="1800" b="0" i="0" u="none" strike="noStrike" kern="1200" dirty="0">
                        <a:solidFill>
                          <a:srgbClr val="00000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67660">
                <a:tc gridSpan="3"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500" b="1" i="0" u="none" strike="noStrike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Geçen Yıla Göre ilk 9 Aylık</a:t>
                      </a:r>
                      <a:r>
                        <a:rPr lang="tr-TR" sz="1500" b="1" i="0" u="none" strike="noStrike" baseline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 Değişim</a:t>
                      </a:r>
                      <a:endParaRPr lang="tr-TR" sz="1400" b="0" i="0" u="none" strike="noStrike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95596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fontAlgn="b"/>
                      <a:endParaRPr lang="tr-TR" sz="14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400" b="1" i="0" u="none" strike="noStrike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Geçen Yıla Göre ilk 9 Aylık</a:t>
                      </a:r>
                      <a:r>
                        <a:rPr lang="tr-TR" sz="1400" b="1" i="0" u="none" strike="noStrike" baseline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 Değişim</a:t>
                      </a:r>
                      <a:endParaRPr lang="tr-TR" sz="1200" b="0" i="0" u="none" strike="noStrike" dirty="0" smtClean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fontAlgn="b"/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93730">
                <a:tc gridSpan="2"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tr-TR" sz="1800" b="0" i="0" u="none" strike="noStrike" kern="120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2020</a:t>
                      </a:r>
                      <a:endParaRPr lang="tr-TR" sz="1800" b="0" i="0" u="none" strike="noStrike" kern="1200" dirty="0">
                        <a:solidFill>
                          <a:srgbClr val="00000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endParaRPr lang="tr-TR" sz="1800" b="0" i="0" u="none" strike="noStrike" kern="1200" dirty="0">
                        <a:solidFill>
                          <a:srgbClr val="00000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tr-TR" sz="1800" b="0" i="0" u="none" strike="noStrike" kern="120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1.798.361.332</a:t>
                      </a:r>
                      <a:endParaRPr lang="tr-TR" sz="1800" b="0" i="0" u="none" strike="noStrike" kern="1200" dirty="0">
                        <a:solidFill>
                          <a:srgbClr val="00000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tr-TR" sz="1800" b="0" i="0" u="none" strike="noStrike" kern="1200" dirty="0">
                        <a:solidFill>
                          <a:srgbClr val="00000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800" b="0" i="0" u="none" strike="noStrike" kern="120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2020</a:t>
                      </a:r>
                      <a:endParaRPr lang="tr-TR" sz="1800" b="0" i="0" u="none" strike="noStrike" kern="1200" dirty="0">
                        <a:solidFill>
                          <a:srgbClr val="00000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tr-TR" sz="1800" b="0" i="0" u="none" strike="noStrike" kern="120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118.324.782.754</a:t>
                      </a:r>
                      <a:endParaRPr lang="tr-TR" sz="1800" b="0" i="0" u="none" strike="noStrike" kern="1200" dirty="0">
                        <a:solidFill>
                          <a:srgbClr val="00000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93730">
                <a:tc gridSpan="2"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tr-TR" sz="1800" b="0" i="0" u="none" strike="noStrike" kern="120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2019</a:t>
                      </a:r>
                      <a:endParaRPr lang="tr-TR" sz="1800" b="0" i="0" u="none" strike="noStrike" kern="1200" dirty="0">
                        <a:solidFill>
                          <a:srgbClr val="00000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endParaRPr lang="tr-TR" sz="1800" b="0" i="0" u="none" strike="noStrike" kern="1200" dirty="0">
                        <a:solidFill>
                          <a:srgbClr val="00000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tr-TR" sz="1800" b="0" i="0" u="none" strike="noStrike" kern="120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1.818.281.112</a:t>
                      </a:r>
                      <a:endParaRPr lang="tr-TR" sz="1800" b="0" i="0" u="none" strike="noStrike" kern="1200" dirty="0">
                        <a:solidFill>
                          <a:srgbClr val="00000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800" b="0" i="0" u="none" strike="noStrike" kern="120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2019</a:t>
                      </a:r>
                      <a:endParaRPr lang="tr-TR" sz="1800" b="0" i="0" u="none" strike="noStrike" kern="1200" dirty="0">
                        <a:solidFill>
                          <a:srgbClr val="00000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tr-TR" sz="1800" b="0" i="0" u="none" strike="noStrike" kern="120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132.792.571.162</a:t>
                      </a:r>
                      <a:endParaRPr lang="tr-TR" sz="1800" b="0" i="0" u="none" strike="noStrike" kern="1200" dirty="0">
                        <a:solidFill>
                          <a:srgbClr val="00000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93730">
                <a:tc gridSpan="2"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tr-TR" sz="1800" b="0" i="0" u="none" strike="noStrike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endParaRPr lang="tr-TR" sz="1800" b="0" i="0" u="none" strike="noStrike" kern="1200" dirty="0">
                        <a:solidFill>
                          <a:srgbClr val="00000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tr-TR" sz="1800" b="0" i="0" u="none" strike="noStrike" kern="120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- 1,10</a:t>
                      </a:r>
                      <a:endParaRPr lang="tr-TR" sz="1800" b="0" i="0" u="none" strike="noStrike" kern="1200" dirty="0">
                        <a:solidFill>
                          <a:srgbClr val="00000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800" b="0" i="0" u="none" strike="noStrike" kern="120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%</a:t>
                      </a:r>
                      <a:endParaRPr lang="tr-TR" sz="1800" b="0" i="0" u="none" strike="noStrike" kern="1200" dirty="0">
                        <a:solidFill>
                          <a:srgbClr val="00000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800" b="0" i="0" u="none" strike="noStrike" kern="120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- 10,90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tgoksen\Desktop\g12.png"/>
          <p:cNvPicPr>
            <a:picLocks noChangeAspect="1" noChangeArrowheads="1"/>
          </p:cNvPicPr>
          <p:nvPr/>
        </p:nvPicPr>
        <p:blipFill>
          <a:blip r:embed="rId3" cstate="print">
            <a:lum bright="4000"/>
          </a:blip>
          <a:srcRect/>
          <a:stretch>
            <a:fillRect/>
          </a:stretch>
        </p:blipFill>
        <p:spPr bwMode="auto">
          <a:xfrm>
            <a:off x="0" y="0"/>
            <a:ext cx="9180512" cy="6858000"/>
          </a:xfrm>
          <a:prstGeom prst="rect">
            <a:avLst/>
          </a:prstGeom>
          <a:noFill/>
        </p:spPr>
      </p:pic>
      <p:sp>
        <p:nvSpPr>
          <p:cNvPr id="8" name="1 Başlık"/>
          <p:cNvSpPr txBox="1">
            <a:spLocks/>
          </p:cNvSpPr>
          <p:nvPr/>
        </p:nvSpPr>
        <p:spPr>
          <a:xfrm>
            <a:off x="467544" y="269776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</a:pPr>
            <a:r>
              <a:rPr lang="tr-TR" sz="3000" b="1" dirty="0" smtClean="0">
                <a:solidFill>
                  <a:srgbClr val="195596"/>
                </a:solidFill>
                <a:latin typeface="Montserrat Hairline" pitchFamily="50" charset="-94"/>
                <a:ea typeface="+mj-ea"/>
                <a:cs typeface="+mj-cs"/>
              </a:rPr>
              <a:t>EYLÜL İLK 10 SEKTÖR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3000" b="1" i="0" u="none" strike="noStrike" kern="1200" cap="none" spc="0" normalizeH="0" baseline="0" noProof="0" dirty="0" smtClean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uLnTx/>
              <a:uFillTx/>
              <a:latin typeface="Montserrat Hairline" pitchFamily="50" charset="-94"/>
              <a:ea typeface="+mj-ea"/>
              <a:cs typeface="+mj-cs"/>
            </a:endParaRPr>
          </a:p>
        </p:txBody>
      </p:sp>
      <p:graphicFrame>
        <p:nvGraphicFramePr>
          <p:cNvPr id="5" name="4 Tablo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253506331"/>
              </p:ext>
            </p:extLst>
          </p:nvPr>
        </p:nvGraphicFramePr>
        <p:xfrm>
          <a:off x="755574" y="1268760"/>
          <a:ext cx="7776866" cy="5034709"/>
        </p:xfrm>
        <a:graphic>
          <a:graphicData uri="http://schemas.openxmlformats.org/drawingml/2006/table">
            <a:tbl>
              <a:tblPr/>
              <a:tblGrid>
                <a:gridCol w="288034"/>
                <a:gridCol w="648072"/>
                <a:gridCol w="3600400"/>
                <a:gridCol w="1152128"/>
                <a:gridCol w="1152128"/>
                <a:gridCol w="936104"/>
              </a:tblGrid>
              <a:tr h="521836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1" i="0" u="none" strike="noStrike" dirty="0">
                          <a:solidFill>
                            <a:srgbClr val="FFFFFF"/>
                          </a:solidFill>
                          <a:latin typeface="Arial" pitchFamily="34" charset="0"/>
                          <a:cs typeface="Arial" pitchFamily="34" charset="0"/>
                        </a:rPr>
                        <a:t>Sn</a:t>
                      </a:r>
                    </a:p>
                  </a:txBody>
                  <a:tcPr marL="9369" marR="9369" marT="9369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9559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1" i="0" u="none" strike="noStrike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I</a:t>
                      </a:r>
                      <a:r>
                        <a:rPr lang="tr-TR" sz="1200" b="1" i="0" u="none" strike="noStrike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SIC. REV.3 </a:t>
                      </a:r>
                    </a:p>
                    <a:p>
                      <a:pPr algn="ctr" fontAlgn="ctr"/>
                      <a:r>
                        <a:rPr lang="tr-TR" sz="1200" b="1" i="0" u="none" strike="noStrike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4 </a:t>
                      </a:r>
                      <a:r>
                        <a:rPr lang="tr-TR" sz="1200" b="1" i="0" u="none" strike="noStrike" dirty="0" err="1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Digit</a:t>
                      </a:r>
                      <a:r>
                        <a:rPr lang="tr-TR" sz="1200" b="1" i="0" u="none" strike="noStrike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endParaRPr lang="tr-TR" sz="1200" b="1" i="0" u="none" strike="noStrike" dirty="0">
                        <a:solidFill>
                          <a:schemeClr val="bg1">
                            <a:lumMod val="9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369" marR="9369" marT="9369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9559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1" i="0" u="none" strike="noStrike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SEKTÖR</a:t>
                      </a:r>
                      <a:r>
                        <a:rPr lang="tr-TR" sz="1400" b="1" i="0" u="none" strike="noStrike" baseline="0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Ü</a:t>
                      </a:r>
                      <a:endParaRPr lang="tr-TR" sz="1400" b="1" i="0" u="none" strike="noStrike" dirty="0" smtClean="0">
                        <a:solidFill>
                          <a:schemeClr val="bg1">
                            <a:lumMod val="9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369" marR="9369" marT="9369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9559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1" i="0" u="none" strike="noStrike" dirty="0" smtClean="0">
                          <a:solidFill>
                            <a:srgbClr val="FFFFFF"/>
                          </a:solidFill>
                          <a:latin typeface="Arial" pitchFamily="34" charset="0"/>
                          <a:cs typeface="Arial" pitchFamily="34" charset="0"/>
                        </a:rPr>
                        <a:t>2019</a:t>
                      </a:r>
                      <a:endParaRPr lang="tr-TR" sz="1400" b="1" i="1" u="none" strike="noStrike" dirty="0">
                        <a:solidFill>
                          <a:srgbClr val="FFFFFF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369" marR="9369" marT="9369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9559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1" i="0" u="none" strike="noStrike" dirty="0" smtClean="0">
                          <a:solidFill>
                            <a:srgbClr val="FFFFFF"/>
                          </a:solidFill>
                          <a:latin typeface="Arial" pitchFamily="34" charset="0"/>
                          <a:cs typeface="Arial" pitchFamily="34" charset="0"/>
                        </a:rPr>
                        <a:t>2020</a:t>
                      </a:r>
                      <a:endParaRPr lang="tr-TR" sz="1400" b="1" i="1" u="none" strike="noStrike" dirty="0">
                        <a:solidFill>
                          <a:srgbClr val="FFFFFF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369" marR="9369" marT="9369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9559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1" i="0" u="none" strike="noStrike" dirty="0">
                          <a:solidFill>
                            <a:srgbClr val="FFFFFF"/>
                          </a:solidFill>
                          <a:latin typeface="Arial" pitchFamily="34" charset="0"/>
                          <a:cs typeface="Arial" pitchFamily="34" charset="0"/>
                        </a:rPr>
                        <a:t>Değişim %</a:t>
                      </a:r>
                    </a:p>
                  </a:txBody>
                  <a:tcPr marL="9369" marR="9369" marT="9369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95596"/>
                    </a:solidFill>
                  </a:tcPr>
                </a:tc>
              </a:tr>
              <a:tr h="430270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0" i="0" u="none" strike="noStrike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</a:p>
                  </a:txBody>
                  <a:tcPr marL="9369" marR="9369" marT="936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9559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3100</a:t>
                      </a:r>
                    </a:p>
                  </a:txBody>
                  <a:tcPr marL="9525" marR="144000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Mobilya imalatı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144000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55.960.586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69.088.543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23,46%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30270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0" i="0" u="none" strike="noStrike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</a:p>
                  </a:txBody>
                  <a:tcPr marL="9369" marR="9369" marT="936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9559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2750</a:t>
                      </a:r>
                    </a:p>
                  </a:txBody>
                  <a:tcPr marL="9525" marR="144000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Ev </a:t>
                      </a:r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aletleri imalatı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144000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31.858.365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40.685.084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27,71%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0E0"/>
                    </a:solidFill>
                  </a:tcPr>
                </a:tc>
              </a:tr>
              <a:tr h="555865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0" i="0" u="none" strike="noStrike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</a:p>
                  </a:txBody>
                  <a:tcPr marL="9369" marR="9369" marT="936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9559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2599</a:t>
                      </a:r>
                    </a:p>
                  </a:txBody>
                  <a:tcPr marL="9525" marR="144000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Başka yerde sınıflandırılmamış </a:t>
                      </a:r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diğer fabrikasyon </a:t>
                      </a:r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metal </a:t>
                      </a:r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ürünlerin imalatı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144000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15.730.178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17.727.037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12,69%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30270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0" i="0" u="none" strike="noStrike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</a:p>
                  </a:txBody>
                  <a:tcPr marL="9369" marR="9369" marT="936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9559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2732</a:t>
                      </a:r>
                    </a:p>
                  </a:txBody>
                  <a:tcPr marL="9525" marR="144000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Diğer elektronik </a:t>
                      </a:r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ve </a:t>
                      </a:r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elektrik telleri </a:t>
                      </a:r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ve kablolarının </a:t>
                      </a:r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imalatı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144000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20.671.991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16.203.315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-21,62%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0E0"/>
                    </a:solidFill>
                  </a:tcPr>
                </a:tc>
              </a:tr>
              <a:tr h="430270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0" i="0" u="none" strike="noStrike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</a:p>
                  </a:txBody>
                  <a:tcPr marL="9369" marR="9369" marT="936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9559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2420</a:t>
                      </a:r>
                    </a:p>
                  </a:txBody>
                  <a:tcPr marL="9525" marR="144000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Değerli </a:t>
                      </a:r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ana metaller ve </a:t>
                      </a:r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diğer demir </a:t>
                      </a:r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dışı </a:t>
                      </a:r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metallerin imalatı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144000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8.250.772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10.488.431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27,12%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30270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0" i="0" u="none" strike="noStrike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</a:p>
                  </a:txBody>
                  <a:tcPr marL="9369" marR="9369" marT="936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9559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1312</a:t>
                      </a:r>
                    </a:p>
                  </a:txBody>
                  <a:tcPr marL="9525" marR="144000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Dokuma</a:t>
                      </a:r>
                    </a:p>
                  </a:txBody>
                  <a:tcPr marL="9525" marR="144000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9.431.953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9.351.324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-0,85%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0E0"/>
                    </a:solidFill>
                  </a:tcPr>
                </a:tc>
              </a:tr>
              <a:tr h="430270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0" i="0" u="none" strike="noStrike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7</a:t>
                      </a:r>
                    </a:p>
                  </a:txBody>
                  <a:tcPr marL="9369" marR="9369" marT="936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9559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2511</a:t>
                      </a:r>
                    </a:p>
                  </a:txBody>
                  <a:tcPr marL="9525" marR="144000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Metal yapı </a:t>
                      </a:r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malzemeleri imalatı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144000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7.943.626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8.624.691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8,57%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30270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0" i="0" u="none" strike="noStrike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8</a:t>
                      </a:r>
                    </a:p>
                  </a:txBody>
                  <a:tcPr marL="9369" marR="9369" marT="936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9559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1311</a:t>
                      </a:r>
                    </a:p>
                  </a:txBody>
                  <a:tcPr marL="9525" marR="144000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Tekstil </a:t>
                      </a:r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elyafın hazırlanması ve </a:t>
                      </a:r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bükülmesi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144000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4.023.965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6.541.697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62,57%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0E0"/>
                    </a:solidFill>
                  </a:tcPr>
                </a:tc>
              </a:tr>
              <a:tr h="430270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0" i="0" u="none" strike="noStrike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9</a:t>
                      </a:r>
                    </a:p>
                  </a:txBody>
                  <a:tcPr marL="9369" marR="9369" marT="936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9559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0729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144000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Diğer demir </a:t>
                      </a:r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dışı metal </a:t>
                      </a:r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cevherlerin madenciliği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144000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6.657.086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6.390.412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-4,01%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30270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0" i="0" u="none" strike="noStrike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10</a:t>
                      </a:r>
                    </a:p>
                  </a:txBody>
                  <a:tcPr marL="9369" marR="9369" marT="936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9559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1391</a:t>
                      </a:r>
                    </a:p>
                  </a:txBody>
                  <a:tcPr marL="9525" marR="144000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Örgü </a:t>
                      </a:r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ve tığ </a:t>
                      </a:r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işi </a:t>
                      </a:r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kumaşların </a:t>
                      </a:r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imalatı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144000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6.158.577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6.369.600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3,43%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0E0"/>
                    </a:solidFill>
                  </a:tcPr>
                </a:tc>
              </a:tr>
            </a:tbl>
          </a:graphicData>
        </a:graphic>
      </p:graphicFrame>
      <p:sp>
        <p:nvSpPr>
          <p:cNvPr id="7" name="6 Dikdörtgen"/>
          <p:cNvSpPr/>
          <p:nvPr/>
        </p:nvSpPr>
        <p:spPr>
          <a:xfrm>
            <a:off x="7269784" y="6381328"/>
            <a:ext cx="120359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1200" dirty="0" smtClean="0">
                <a:latin typeface="Montserrat Light" pitchFamily="50" charset="-94"/>
                <a:cs typeface="Leelawadee UI Semilight" pitchFamily="34" charset="-34"/>
              </a:rPr>
              <a:t> Kaynak</a:t>
            </a:r>
            <a:r>
              <a:rPr lang="en-US" sz="1200" dirty="0" smtClean="0">
                <a:latin typeface="Montserrat Light" pitchFamily="50" charset="-94"/>
                <a:cs typeface="Leelawadee UI Semilight" pitchFamily="34" charset="-34"/>
              </a:rPr>
              <a:t>: </a:t>
            </a:r>
            <a:r>
              <a:rPr lang="tr-TR" sz="1200" dirty="0" smtClean="0">
                <a:latin typeface="Montserrat Light" pitchFamily="50" charset="-94"/>
                <a:cs typeface="Leelawadee UI Semilight" pitchFamily="34" charset="-34"/>
              </a:rPr>
              <a:t>TÜİK</a:t>
            </a:r>
            <a:endParaRPr lang="tr-TR" sz="12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tgoksen\Desktop\g12.png"/>
          <p:cNvPicPr>
            <a:picLocks noChangeAspect="1" noChangeArrowheads="1"/>
          </p:cNvPicPr>
          <p:nvPr/>
        </p:nvPicPr>
        <p:blipFill>
          <a:blip r:embed="rId3" cstate="print">
            <a:lum bright="4000"/>
          </a:blip>
          <a:srcRect/>
          <a:stretch>
            <a:fillRect/>
          </a:stretch>
        </p:blipFill>
        <p:spPr bwMode="auto">
          <a:xfrm>
            <a:off x="0" y="0"/>
            <a:ext cx="9180512" cy="6858000"/>
          </a:xfrm>
          <a:prstGeom prst="rect">
            <a:avLst/>
          </a:prstGeom>
          <a:noFill/>
        </p:spPr>
      </p:pic>
      <p:sp>
        <p:nvSpPr>
          <p:cNvPr id="8" name="1 Başlık"/>
          <p:cNvSpPr txBox="1">
            <a:spLocks/>
          </p:cNvSpPr>
          <p:nvPr/>
        </p:nvSpPr>
        <p:spPr>
          <a:xfrm>
            <a:off x="467544" y="269776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</a:pPr>
            <a:r>
              <a:rPr lang="tr-TR" sz="3000" b="1" dirty="0" smtClean="0">
                <a:solidFill>
                  <a:srgbClr val="195596"/>
                </a:solidFill>
                <a:latin typeface="Montserrat Hairline" pitchFamily="50" charset="-94"/>
                <a:ea typeface="+mj-ea"/>
                <a:cs typeface="+mj-cs"/>
              </a:rPr>
              <a:t>Ocak – Eylül İlk 10 Sektör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3000" b="1" i="0" u="none" strike="noStrike" kern="1200" cap="none" spc="0" normalizeH="0" baseline="0" noProof="0" dirty="0" smtClean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uLnTx/>
              <a:uFillTx/>
              <a:latin typeface="Montserrat Hairline" pitchFamily="50" charset="-94"/>
              <a:ea typeface="+mj-ea"/>
              <a:cs typeface="+mj-cs"/>
            </a:endParaRPr>
          </a:p>
        </p:txBody>
      </p:sp>
      <p:graphicFrame>
        <p:nvGraphicFramePr>
          <p:cNvPr id="5" name="4 Tablo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955303163"/>
              </p:ext>
            </p:extLst>
          </p:nvPr>
        </p:nvGraphicFramePr>
        <p:xfrm>
          <a:off x="755574" y="1268760"/>
          <a:ext cx="7776866" cy="5028734"/>
        </p:xfrm>
        <a:graphic>
          <a:graphicData uri="http://schemas.openxmlformats.org/drawingml/2006/table">
            <a:tbl>
              <a:tblPr/>
              <a:tblGrid>
                <a:gridCol w="288034"/>
                <a:gridCol w="648072"/>
                <a:gridCol w="3600400"/>
                <a:gridCol w="1152128"/>
                <a:gridCol w="1128188"/>
                <a:gridCol w="960044"/>
              </a:tblGrid>
              <a:tr h="521836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1" i="0" u="none" strike="noStrike" dirty="0">
                          <a:solidFill>
                            <a:srgbClr val="FFFFFF"/>
                          </a:solidFill>
                          <a:latin typeface="Arial" pitchFamily="34" charset="0"/>
                          <a:cs typeface="Arial" pitchFamily="34" charset="0"/>
                        </a:rPr>
                        <a:t>Sn</a:t>
                      </a:r>
                    </a:p>
                  </a:txBody>
                  <a:tcPr marL="9369" marR="9369" marT="9369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9559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1" i="0" u="none" strike="noStrike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I</a:t>
                      </a:r>
                      <a:r>
                        <a:rPr lang="tr-TR" sz="1200" b="1" i="0" u="none" strike="noStrike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SIC. REV.3 </a:t>
                      </a:r>
                    </a:p>
                    <a:p>
                      <a:pPr algn="ctr" fontAlgn="ctr"/>
                      <a:r>
                        <a:rPr lang="tr-TR" sz="1200" b="1" i="0" u="none" strike="noStrike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4 </a:t>
                      </a:r>
                      <a:r>
                        <a:rPr lang="tr-TR" sz="1200" b="1" i="0" u="none" strike="noStrike" dirty="0" err="1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Digit</a:t>
                      </a:r>
                      <a:r>
                        <a:rPr lang="tr-TR" sz="1200" b="1" i="0" u="none" strike="noStrike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endParaRPr lang="tr-TR" sz="1200" b="1" i="0" u="none" strike="noStrike" dirty="0">
                        <a:solidFill>
                          <a:schemeClr val="bg1">
                            <a:lumMod val="9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369" marR="9369" marT="9369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9559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1" i="0" u="none" strike="noStrike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SEKTÖR</a:t>
                      </a:r>
                      <a:r>
                        <a:rPr lang="tr-TR" sz="1400" b="1" i="0" u="none" strike="noStrike" baseline="0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Ü</a:t>
                      </a:r>
                      <a:endParaRPr lang="tr-TR" sz="1400" b="1" i="0" u="none" strike="noStrike" dirty="0" smtClean="0">
                        <a:solidFill>
                          <a:schemeClr val="bg1">
                            <a:lumMod val="9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369" marR="9369" marT="9369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9559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1" i="0" u="none" strike="noStrike" dirty="0" smtClean="0">
                          <a:solidFill>
                            <a:srgbClr val="FFFFFF"/>
                          </a:solidFill>
                          <a:latin typeface="Arial" pitchFamily="34" charset="0"/>
                          <a:cs typeface="Arial" pitchFamily="34" charset="0"/>
                        </a:rPr>
                        <a:t>2019</a:t>
                      </a:r>
                      <a:endParaRPr lang="tr-TR" sz="1400" b="1" i="1" u="none" strike="noStrike" dirty="0">
                        <a:solidFill>
                          <a:srgbClr val="FFFFFF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369" marR="9369" marT="9369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9559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1" i="0" u="none" strike="noStrike" dirty="0" smtClean="0">
                          <a:solidFill>
                            <a:srgbClr val="FFFFFF"/>
                          </a:solidFill>
                          <a:latin typeface="Arial" pitchFamily="34" charset="0"/>
                          <a:cs typeface="Arial" pitchFamily="34" charset="0"/>
                        </a:rPr>
                        <a:t>2020</a:t>
                      </a:r>
                      <a:endParaRPr lang="tr-TR" sz="1400" b="1" i="1" u="none" strike="noStrike" dirty="0">
                        <a:solidFill>
                          <a:srgbClr val="FFFFFF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369" marR="9369" marT="9369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9559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1" i="0" u="none" strike="noStrike" dirty="0">
                          <a:solidFill>
                            <a:srgbClr val="FFFFFF"/>
                          </a:solidFill>
                          <a:latin typeface="Arial" pitchFamily="34" charset="0"/>
                          <a:cs typeface="Arial" pitchFamily="34" charset="0"/>
                        </a:rPr>
                        <a:t>Değişim %</a:t>
                      </a:r>
                    </a:p>
                  </a:txBody>
                  <a:tcPr marL="9369" marR="9369" marT="9369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95596"/>
                    </a:solidFill>
                  </a:tcPr>
                </a:tc>
              </a:tr>
              <a:tr h="430270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0" i="0" u="none" strike="noStrike" kern="1200" dirty="0">
                          <a:solidFill>
                            <a:schemeClr val="bg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</a:t>
                      </a:r>
                    </a:p>
                  </a:txBody>
                  <a:tcPr marL="9369" marR="9369" marT="936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9559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3100</a:t>
                      </a:r>
                    </a:p>
                  </a:txBody>
                  <a:tcPr marL="9525" marR="108000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Mobilya imalatı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108000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456.946.165</a:t>
                      </a:r>
                    </a:p>
                  </a:txBody>
                  <a:tcPr marL="9525" marR="108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493.246.991</a:t>
                      </a:r>
                    </a:p>
                  </a:txBody>
                  <a:tcPr marL="9525" marR="108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7,94%</a:t>
                      </a:r>
                    </a:p>
                  </a:txBody>
                  <a:tcPr marL="9525" marR="108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30270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0" i="0" u="none" strike="noStrike" kern="1200" dirty="0">
                          <a:solidFill>
                            <a:schemeClr val="bg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</a:t>
                      </a:r>
                    </a:p>
                  </a:txBody>
                  <a:tcPr marL="9369" marR="9369" marT="936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9559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2750</a:t>
                      </a:r>
                    </a:p>
                  </a:txBody>
                  <a:tcPr marL="9525" marR="108000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Ev aletleri imalatı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108000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268.891.397</a:t>
                      </a:r>
                    </a:p>
                  </a:txBody>
                  <a:tcPr marL="9525" marR="108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272.363.317</a:t>
                      </a:r>
                    </a:p>
                  </a:txBody>
                  <a:tcPr marL="9525" marR="108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1,29%</a:t>
                      </a:r>
                    </a:p>
                  </a:txBody>
                  <a:tcPr marL="9525" marR="108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0E0"/>
                    </a:solidFill>
                  </a:tcPr>
                </a:tc>
              </a:tr>
              <a:tr h="555865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0" i="0" u="none" strike="noStrike" kern="1200" dirty="0">
                          <a:solidFill>
                            <a:schemeClr val="bg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</a:t>
                      </a:r>
                    </a:p>
                  </a:txBody>
                  <a:tcPr marL="9369" marR="9369" marT="936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9559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2732</a:t>
                      </a:r>
                    </a:p>
                  </a:txBody>
                  <a:tcPr marL="9525" marR="108000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Diğer elektronik ve elektrik telleri ve kablolarının imalatı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108000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165.462.974</a:t>
                      </a:r>
                    </a:p>
                  </a:txBody>
                  <a:tcPr marL="9525" marR="108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156.566.246</a:t>
                      </a:r>
                    </a:p>
                  </a:txBody>
                  <a:tcPr marL="9525" marR="108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-5,38%</a:t>
                      </a:r>
                    </a:p>
                  </a:txBody>
                  <a:tcPr marL="9525" marR="108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30270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0" i="0" u="none" strike="noStrike" kern="1200" dirty="0">
                          <a:solidFill>
                            <a:schemeClr val="bg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</a:t>
                      </a:r>
                    </a:p>
                  </a:txBody>
                  <a:tcPr marL="9369" marR="9369" marT="936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9559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2599</a:t>
                      </a:r>
                    </a:p>
                  </a:txBody>
                  <a:tcPr marL="9525" marR="108000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Başka yerde sınıflandırılmamış diğer fabrikasyon metal ürünlerin imalatı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108000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137.706.236</a:t>
                      </a:r>
                    </a:p>
                  </a:txBody>
                  <a:tcPr marL="9525" marR="108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148.421.092</a:t>
                      </a:r>
                    </a:p>
                  </a:txBody>
                  <a:tcPr marL="9525" marR="108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7,78%</a:t>
                      </a:r>
                    </a:p>
                  </a:txBody>
                  <a:tcPr marL="9525" marR="108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0E0"/>
                    </a:solidFill>
                  </a:tcPr>
                </a:tc>
              </a:tr>
              <a:tr h="430270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0" i="0" u="none" strike="noStrike" kern="1200" dirty="0">
                          <a:solidFill>
                            <a:schemeClr val="bg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</a:t>
                      </a:r>
                    </a:p>
                  </a:txBody>
                  <a:tcPr marL="9369" marR="9369" marT="936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9559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2420</a:t>
                      </a:r>
                    </a:p>
                  </a:txBody>
                  <a:tcPr marL="9525" marR="108000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Değerli ana metaller ve diğer demir dışı metallerin imalatı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108000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84.035.455</a:t>
                      </a:r>
                    </a:p>
                  </a:txBody>
                  <a:tcPr marL="9525" marR="108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74.769.727</a:t>
                      </a:r>
                    </a:p>
                  </a:txBody>
                  <a:tcPr marL="9525" marR="108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-11,03%</a:t>
                      </a:r>
                    </a:p>
                  </a:txBody>
                  <a:tcPr marL="9525" marR="108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30270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0" i="0" u="none" strike="noStrike" kern="1200" dirty="0">
                          <a:solidFill>
                            <a:schemeClr val="bg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</a:t>
                      </a:r>
                    </a:p>
                  </a:txBody>
                  <a:tcPr marL="9369" marR="9369" marT="936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9559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2511</a:t>
                      </a:r>
                    </a:p>
                  </a:txBody>
                  <a:tcPr marL="9525" marR="108000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Metal yapı malzemeleri imalatı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108000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69.770.319</a:t>
                      </a:r>
                    </a:p>
                  </a:txBody>
                  <a:tcPr marL="9525" marR="108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66.194.150</a:t>
                      </a:r>
                    </a:p>
                  </a:txBody>
                  <a:tcPr marL="9525" marR="108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-5,13%</a:t>
                      </a:r>
                    </a:p>
                  </a:txBody>
                  <a:tcPr marL="9525" marR="108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0E0"/>
                    </a:solidFill>
                  </a:tcPr>
                </a:tc>
              </a:tr>
              <a:tr h="430270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0" i="0" u="none" strike="noStrike" kern="1200" dirty="0">
                          <a:solidFill>
                            <a:schemeClr val="bg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7</a:t>
                      </a:r>
                    </a:p>
                  </a:txBody>
                  <a:tcPr marL="9369" marR="9369" marT="936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9559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1312</a:t>
                      </a:r>
                    </a:p>
                  </a:txBody>
                  <a:tcPr marL="9525" marR="108000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Dokuma</a:t>
                      </a:r>
                    </a:p>
                  </a:txBody>
                  <a:tcPr marL="9525" marR="108000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86.033.893</a:t>
                      </a:r>
                    </a:p>
                  </a:txBody>
                  <a:tcPr marL="9525" marR="108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65.607.110</a:t>
                      </a:r>
                    </a:p>
                  </a:txBody>
                  <a:tcPr marL="9525" marR="108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-23,74%</a:t>
                      </a:r>
                    </a:p>
                  </a:txBody>
                  <a:tcPr marL="9525" marR="108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30270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0" i="0" u="none" strike="noStrike" kern="1200" dirty="0">
                          <a:solidFill>
                            <a:schemeClr val="bg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8</a:t>
                      </a:r>
                    </a:p>
                  </a:txBody>
                  <a:tcPr marL="9369" marR="9369" marT="936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9559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2410</a:t>
                      </a:r>
                    </a:p>
                  </a:txBody>
                  <a:tcPr marL="9525" marR="108000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Ana </a:t>
                      </a:r>
                      <a:r>
                        <a:rPr lang="es-ES" sz="14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dem</a:t>
                      </a:r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i</a:t>
                      </a:r>
                      <a:r>
                        <a:rPr lang="es-ES" sz="14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r </a:t>
                      </a:r>
                      <a:r>
                        <a:rPr lang="es-ES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ve </a:t>
                      </a:r>
                      <a:r>
                        <a:rPr lang="es-ES" sz="14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çel</a:t>
                      </a:r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i</a:t>
                      </a:r>
                      <a:r>
                        <a:rPr lang="es-ES" sz="14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k </a:t>
                      </a:r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i</a:t>
                      </a:r>
                      <a:r>
                        <a:rPr lang="es-ES" sz="14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malatı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108000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73.152.836</a:t>
                      </a:r>
                    </a:p>
                  </a:txBody>
                  <a:tcPr marL="9525" marR="108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50.178.569</a:t>
                      </a:r>
                    </a:p>
                  </a:txBody>
                  <a:tcPr marL="9525" marR="108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-31,41%</a:t>
                      </a:r>
                    </a:p>
                  </a:txBody>
                  <a:tcPr marL="9525" marR="108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0E0"/>
                    </a:solidFill>
                  </a:tcPr>
                </a:tc>
              </a:tr>
              <a:tr h="430270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0" i="0" u="none" strike="noStrike" kern="1200" dirty="0">
                          <a:solidFill>
                            <a:schemeClr val="bg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9</a:t>
                      </a:r>
                    </a:p>
                  </a:txBody>
                  <a:tcPr marL="9369" marR="9369" marT="936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9559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1391</a:t>
                      </a:r>
                    </a:p>
                  </a:txBody>
                  <a:tcPr marL="9525" marR="108000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Örgü ve tığ işi kumaşların imalatı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108000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53.314.045</a:t>
                      </a:r>
                    </a:p>
                  </a:txBody>
                  <a:tcPr marL="9525" marR="108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48.648.339</a:t>
                      </a:r>
                    </a:p>
                  </a:txBody>
                  <a:tcPr marL="9525" marR="108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-8,75%</a:t>
                      </a:r>
                    </a:p>
                  </a:txBody>
                  <a:tcPr marL="9525" marR="108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30270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0" i="0" u="none" strike="noStrike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10</a:t>
                      </a:r>
                    </a:p>
                  </a:txBody>
                  <a:tcPr marL="9369" marR="9369" marT="936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9559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1311</a:t>
                      </a:r>
                    </a:p>
                  </a:txBody>
                  <a:tcPr marL="9525" marR="108000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Tekstil elyafın hazırlanması ve bükülmesi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108000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38.058.591</a:t>
                      </a:r>
                    </a:p>
                  </a:txBody>
                  <a:tcPr marL="9525" marR="108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41.316.340</a:t>
                      </a:r>
                    </a:p>
                  </a:txBody>
                  <a:tcPr marL="9525" marR="108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8,56%</a:t>
                      </a:r>
                    </a:p>
                  </a:txBody>
                  <a:tcPr marL="9525" marR="108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0E0"/>
                    </a:solidFill>
                  </a:tcPr>
                </a:tc>
              </a:tr>
            </a:tbl>
          </a:graphicData>
        </a:graphic>
      </p:graphicFrame>
      <p:sp>
        <p:nvSpPr>
          <p:cNvPr id="7" name="6 Dikdörtgen"/>
          <p:cNvSpPr/>
          <p:nvPr/>
        </p:nvSpPr>
        <p:spPr>
          <a:xfrm>
            <a:off x="7269784" y="6381328"/>
            <a:ext cx="120359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1200" dirty="0" smtClean="0">
                <a:latin typeface="Montserrat Light" pitchFamily="50" charset="-94"/>
                <a:cs typeface="Leelawadee UI Semilight" pitchFamily="34" charset="-34"/>
              </a:rPr>
              <a:t> Kaynak</a:t>
            </a:r>
            <a:r>
              <a:rPr lang="en-US" sz="1200" dirty="0" smtClean="0">
                <a:latin typeface="Montserrat Light" pitchFamily="50" charset="-94"/>
                <a:cs typeface="Leelawadee UI Semilight" pitchFamily="34" charset="-34"/>
              </a:rPr>
              <a:t>: </a:t>
            </a:r>
            <a:r>
              <a:rPr lang="tr-TR" sz="1200" dirty="0" smtClean="0">
                <a:latin typeface="Montserrat Light" pitchFamily="50" charset="-94"/>
                <a:cs typeface="Leelawadee UI Semilight" pitchFamily="34" charset="-34"/>
              </a:rPr>
              <a:t>TÜİK</a:t>
            </a:r>
            <a:endParaRPr lang="tr-TR" sz="1200" dirty="0"/>
          </a:p>
        </p:txBody>
      </p:sp>
    </p:spTree>
    <p:extLst>
      <p:ext uri="{BB962C8B-B14F-4D97-AF65-F5344CB8AC3E}">
        <p14:creationId xmlns:p14="http://schemas.microsoft.com/office/powerpoint/2010/main" xmlns="" val="252763044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tgoksen\Desktop\g12.png"/>
          <p:cNvPicPr>
            <a:picLocks noChangeAspect="1" noChangeArrowheads="1"/>
          </p:cNvPicPr>
          <p:nvPr/>
        </p:nvPicPr>
        <p:blipFill>
          <a:blip r:embed="rId2" cstate="print">
            <a:lum bright="4000"/>
          </a:blip>
          <a:srcRect/>
          <a:stretch>
            <a:fillRect/>
          </a:stretch>
        </p:blipFill>
        <p:spPr bwMode="auto">
          <a:xfrm>
            <a:off x="0" y="0"/>
            <a:ext cx="9180512" cy="6858000"/>
          </a:xfrm>
          <a:prstGeom prst="rect">
            <a:avLst/>
          </a:prstGeom>
          <a:noFill/>
        </p:spPr>
      </p:pic>
      <p:sp>
        <p:nvSpPr>
          <p:cNvPr id="8" name="1 Başlık"/>
          <p:cNvSpPr txBox="1">
            <a:spLocks/>
          </p:cNvSpPr>
          <p:nvPr/>
        </p:nvSpPr>
        <p:spPr>
          <a:xfrm>
            <a:off x="395536" y="44624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</a:pPr>
            <a:r>
              <a:rPr lang="tr-TR" sz="3000" b="1" dirty="0" smtClean="0">
                <a:solidFill>
                  <a:srgbClr val="195596"/>
                </a:solidFill>
                <a:latin typeface="Montserrat Hairline" pitchFamily="50" charset="-94"/>
              </a:rPr>
              <a:t>Ocak – Eylül dönemi</a:t>
            </a:r>
            <a:br>
              <a:rPr lang="tr-TR" sz="3000" b="1" dirty="0" smtClean="0">
                <a:solidFill>
                  <a:srgbClr val="195596"/>
                </a:solidFill>
                <a:latin typeface="Montserrat Hairline" pitchFamily="50" charset="-94"/>
              </a:rPr>
            </a:br>
            <a:r>
              <a:rPr lang="tr-TR" sz="3000" b="1" dirty="0" smtClean="0">
                <a:solidFill>
                  <a:srgbClr val="195596"/>
                </a:solidFill>
                <a:latin typeface="Montserrat Hairline" pitchFamily="50" charset="-94"/>
              </a:rPr>
              <a:t>2019-2020 İller Arası Sıralama</a:t>
            </a:r>
            <a:endParaRPr lang="tr-TR" sz="3000" b="1" dirty="0" smtClean="0">
              <a:solidFill>
                <a:schemeClr val="tx2">
                  <a:lumMod val="50000"/>
                </a:schemeClr>
              </a:solidFill>
              <a:latin typeface="Montserrat Hairline" pitchFamily="50" charset="-94"/>
            </a:endParaRPr>
          </a:p>
        </p:txBody>
      </p:sp>
      <p:sp>
        <p:nvSpPr>
          <p:cNvPr id="5" name="4 Dikdörtgen"/>
          <p:cNvSpPr/>
          <p:nvPr/>
        </p:nvSpPr>
        <p:spPr>
          <a:xfrm>
            <a:off x="7269784" y="6525344"/>
            <a:ext cx="120359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1200" dirty="0" smtClean="0">
                <a:latin typeface="Montserrat Light" pitchFamily="50" charset="-94"/>
                <a:cs typeface="Leelawadee UI Semilight" pitchFamily="34" charset="-34"/>
              </a:rPr>
              <a:t> Kaynak</a:t>
            </a:r>
            <a:r>
              <a:rPr lang="en-US" sz="1200" dirty="0" smtClean="0">
                <a:latin typeface="Montserrat Light" pitchFamily="50" charset="-94"/>
                <a:cs typeface="Leelawadee UI Semilight" pitchFamily="34" charset="-34"/>
              </a:rPr>
              <a:t>: </a:t>
            </a:r>
            <a:r>
              <a:rPr lang="tr-TR" sz="1200" dirty="0" smtClean="0">
                <a:latin typeface="Montserrat Light" pitchFamily="50" charset="-94"/>
                <a:cs typeface="Leelawadee UI Semilight" pitchFamily="34" charset="-34"/>
              </a:rPr>
              <a:t>TÜİK</a:t>
            </a:r>
            <a:endParaRPr lang="tr-TR" sz="1200" dirty="0"/>
          </a:p>
        </p:txBody>
      </p:sp>
      <p:graphicFrame>
        <p:nvGraphicFramePr>
          <p:cNvPr id="7" name="İçerik Yer Tutucusu 4">
            <a:extLst>
              <a:ext uri="{FF2B5EF4-FFF2-40B4-BE49-F238E27FC236}">
                <a16:creationId xmlns="" xmlns:a16="http://schemas.microsoft.com/office/drawing/2014/main" id="{91B3E3C2-359F-428A-A949-9F8488F63FD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140349239"/>
              </p:ext>
            </p:extLst>
          </p:nvPr>
        </p:nvGraphicFramePr>
        <p:xfrm>
          <a:off x="642909" y="1079387"/>
          <a:ext cx="8101648" cy="45923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55113">
                  <a:extLst>
                    <a:ext uri="{9D8B030D-6E8A-4147-A177-3AD203B41FA5}">
                      <a16:colId xmlns="" xmlns:a16="http://schemas.microsoft.com/office/drawing/2014/main" val="409723015"/>
                    </a:ext>
                  </a:extLst>
                </a:gridCol>
                <a:gridCol w="1665866">
                  <a:extLst>
                    <a:ext uri="{9D8B030D-6E8A-4147-A177-3AD203B41FA5}">
                      <a16:colId xmlns="" xmlns:a16="http://schemas.microsoft.com/office/drawing/2014/main" val="3803044302"/>
                    </a:ext>
                  </a:extLst>
                </a:gridCol>
                <a:gridCol w="648072">
                  <a:extLst>
                    <a:ext uri="{9D8B030D-6E8A-4147-A177-3AD203B41FA5}">
                      <a16:colId xmlns="" xmlns:a16="http://schemas.microsoft.com/office/drawing/2014/main" val="3718703652"/>
                    </a:ext>
                  </a:extLst>
                </a:gridCol>
                <a:gridCol w="144016"/>
                <a:gridCol w="1224136">
                  <a:extLst>
                    <a:ext uri="{9D8B030D-6E8A-4147-A177-3AD203B41FA5}">
                      <a16:colId xmlns="" xmlns:a16="http://schemas.microsoft.com/office/drawing/2014/main" val="2807171864"/>
                    </a:ext>
                  </a:extLst>
                </a:gridCol>
                <a:gridCol w="1512168">
                  <a:extLst>
                    <a:ext uri="{9D8B030D-6E8A-4147-A177-3AD203B41FA5}">
                      <a16:colId xmlns="" xmlns:a16="http://schemas.microsoft.com/office/drawing/2014/main" val="3824022370"/>
                    </a:ext>
                  </a:extLst>
                </a:gridCol>
                <a:gridCol w="648072">
                  <a:extLst>
                    <a:ext uri="{9D8B030D-6E8A-4147-A177-3AD203B41FA5}">
                      <a16:colId xmlns="" xmlns:a16="http://schemas.microsoft.com/office/drawing/2014/main" val="1165907410"/>
                    </a:ext>
                  </a:extLst>
                </a:gridCol>
                <a:gridCol w="144016"/>
                <a:gridCol w="860189">
                  <a:extLst>
                    <a:ext uri="{9D8B030D-6E8A-4147-A177-3AD203B41FA5}">
                      <a16:colId xmlns="" xmlns:a16="http://schemas.microsoft.com/office/drawing/2014/main" val="2505886043"/>
                    </a:ext>
                  </a:extLst>
                </a:gridCol>
              </a:tblGrid>
              <a:tr h="684541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tr-TR" sz="1400" b="1" i="0" u="none" strike="noStrike" kern="1200" dirty="0">
                          <a:solidFill>
                            <a:schemeClr val="bg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İLLER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400" b="1" i="0" u="none" strike="noStrike" kern="1200" dirty="0" smtClean="0">
                          <a:solidFill>
                            <a:schemeClr val="bg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2019  </a:t>
                      </a:r>
                      <a:endParaRPr lang="tr-TR" sz="1400" b="1" i="0" u="none" strike="noStrike" kern="1200" dirty="0">
                        <a:solidFill>
                          <a:schemeClr val="bg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400" b="1" i="0" u="none" strike="noStrike" kern="1200" dirty="0" smtClean="0">
                          <a:solidFill>
                            <a:schemeClr val="bg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Ocak-Eylül</a:t>
                      </a:r>
                      <a:endParaRPr lang="tr-TR" sz="1400" b="1" i="0" u="none" strike="noStrike" kern="1200" dirty="0">
                        <a:solidFill>
                          <a:schemeClr val="bg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400" b="1" i="0" u="none" strike="noStrike" kern="1200" dirty="0" smtClean="0">
                          <a:solidFill>
                            <a:schemeClr val="bg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2019  </a:t>
                      </a:r>
                      <a:endParaRPr lang="tr-TR" sz="1400" b="1" i="0" u="none" strike="noStrike" kern="1200" dirty="0">
                        <a:solidFill>
                          <a:schemeClr val="bg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algn="ctr" defTabSz="914400" rtl="0" eaLnBrk="1" fontAlgn="ctr" latinLnBrk="0" hangingPunct="1"/>
                      <a:r>
                        <a:rPr lang="tr-TR" sz="1400" b="1" i="0" u="none" strike="noStrike" kern="1200" dirty="0" smtClean="0">
                          <a:solidFill>
                            <a:schemeClr val="bg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İller </a:t>
                      </a:r>
                      <a:endParaRPr lang="tr-TR" sz="1400" b="1" i="0" u="none" strike="noStrike" kern="1200" dirty="0">
                        <a:solidFill>
                          <a:schemeClr val="bg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algn="ctr" defTabSz="914400" rtl="0" eaLnBrk="1" fontAlgn="ctr" latinLnBrk="0" hangingPunct="1"/>
                      <a:r>
                        <a:rPr lang="tr-TR" sz="1400" b="1" i="0" u="none" strike="noStrike" kern="1200" dirty="0">
                          <a:solidFill>
                            <a:schemeClr val="bg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Sıra No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tr-TR" sz="1400" b="1" i="0" u="none" strike="noStrike" kern="1200" dirty="0">
                        <a:solidFill>
                          <a:schemeClr val="bg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tr-TR" sz="1400" b="1" i="0" u="none" strike="noStrike" kern="1200" dirty="0">
                          <a:solidFill>
                            <a:schemeClr val="bg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İLLER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400" b="1" i="0" u="none" strike="noStrike" kern="1200" dirty="0" smtClean="0">
                          <a:solidFill>
                            <a:schemeClr val="bg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2020  </a:t>
                      </a:r>
                      <a:endParaRPr lang="tr-TR" sz="1400" b="1" i="0" u="none" strike="noStrike" kern="1200" dirty="0">
                        <a:solidFill>
                          <a:schemeClr val="bg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400" b="1" i="0" u="none" strike="noStrike" kern="1200" dirty="0" smtClean="0">
                          <a:solidFill>
                            <a:schemeClr val="bg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Ocak-Eylül</a:t>
                      </a:r>
                      <a:endParaRPr lang="tr-TR" sz="1400" b="1" i="0" u="none" strike="noStrike" kern="1200" dirty="0">
                        <a:solidFill>
                          <a:schemeClr val="bg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tr-TR" sz="1400" b="1" i="0" u="none" strike="noStrike" kern="1200" dirty="0" smtClean="0">
                          <a:solidFill>
                            <a:schemeClr val="bg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2020</a:t>
                      </a:r>
                      <a:endParaRPr lang="tr-TR" sz="1400" b="1" i="0" u="none" strike="noStrike" kern="1200" dirty="0">
                        <a:solidFill>
                          <a:schemeClr val="bg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algn="ctr" defTabSz="914400" rtl="0" eaLnBrk="1" fontAlgn="ctr" latinLnBrk="0" hangingPunct="1"/>
                      <a:r>
                        <a:rPr lang="tr-TR" sz="1400" b="1" i="0" u="none" strike="noStrike" kern="1200" dirty="0" smtClean="0">
                          <a:solidFill>
                            <a:schemeClr val="bg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İller </a:t>
                      </a:r>
                      <a:endParaRPr lang="tr-TR" sz="1400" b="1" i="0" u="none" strike="noStrike" kern="1200" dirty="0">
                        <a:solidFill>
                          <a:schemeClr val="bg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algn="ctr" defTabSz="914400" rtl="0" eaLnBrk="1" fontAlgn="ctr" latinLnBrk="0" hangingPunct="1"/>
                      <a:r>
                        <a:rPr lang="tr-TR" sz="1400" b="1" i="0" u="none" strike="noStrike" kern="1200" dirty="0">
                          <a:solidFill>
                            <a:schemeClr val="bg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Sıra No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tr-TR" sz="1400" b="1" i="0" u="none" strike="noStrike" kern="1200" dirty="0">
                        <a:solidFill>
                          <a:schemeClr val="bg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tr-TR" sz="1400" b="1" i="0" u="none" strike="noStrike" kern="1200" dirty="0">
                          <a:solidFill>
                            <a:schemeClr val="bg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Değişim %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855979580"/>
                  </a:ext>
                </a:extLst>
              </a:tr>
              <a:tr h="390784"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 dirty="0">
                          <a:latin typeface="Arial"/>
                        </a:rPr>
                        <a:t>İstanbul</a:t>
                      </a:r>
                    </a:p>
                  </a:txBody>
                  <a:tcPr marL="9525" marR="108000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65.600.831.153</a:t>
                      </a:r>
                    </a:p>
                  </a:txBody>
                  <a:tcPr marL="9525" marR="108000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9525" marR="108000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 dirty="0">
                          <a:latin typeface="Arial"/>
                        </a:rPr>
                        <a:t>İstanbul</a:t>
                      </a:r>
                    </a:p>
                  </a:txBody>
                  <a:tcPr marL="9525" marR="108000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57.734.497.765</a:t>
                      </a:r>
                    </a:p>
                  </a:txBody>
                  <a:tcPr marL="9525" marR="108000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</a:p>
                  </a:txBody>
                  <a:tcPr marL="9525" marR="36000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9525" marR="108000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latin typeface="Arial"/>
                        </a:rPr>
                        <a:t>-11,99%</a:t>
                      </a:r>
                    </a:p>
                  </a:txBody>
                  <a:tcPr marL="9525" marR="36000" marT="9525" marB="0" anchor="ctr"/>
                </a:tc>
                <a:extLst>
                  <a:ext uri="{0D108BD9-81ED-4DB2-BD59-A6C34878D82A}">
                    <a16:rowId xmlns="" xmlns:a16="http://schemas.microsoft.com/office/drawing/2014/main" val="344161739"/>
                  </a:ext>
                </a:extLst>
              </a:tr>
              <a:tr h="390784"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 dirty="0">
                          <a:latin typeface="Arial"/>
                        </a:rPr>
                        <a:t>İzmir</a:t>
                      </a:r>
                    </a:p>
                  </a:txBody>
                  <a:tcPr marL="9525" marR="108000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9.020.625.397</a:t>
                      </a:r>
                    </a:p>
                  </a:txBody>
                  <a:tcPr marL="9525" marR="108000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9525" marR="108000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 dirty="0">
                          <a:latin typeface="Arial"/>
                        </a:rPr>
                        <a:t>İzmir</a:t>
                      </a:r>
                    </a:p>
                  </a:txBody>
                  <a:tcPr marL="9525" marR="108000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8.302.918.725</a:t>
                      </a:r>
                    </a:p>
                  </a:txBody>
                  <a:tcPr marL="9525" marR="108000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</a:p>
                  </a:txBody>
                  <a:tcPr marL="9525" marR="36000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9525" marR="108000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latin typeface="Arial"/>
                        </a:rPr>
                        <a:t>-7,96%</a:t>
                      </a:r>
                    </a:p>
                  </a:txBody>
                  <a:tcPr marL="9525" marR="36000" marT="9525" marB="0" anchor="ctr"/>
                </a:tc>
                <a:extLst>
                  <a:ext uri="{0D108BD9-81ED-4DB2-BD59-A6C34878D82A}">
                    <a16:rowId xmlns="" xmlns:a16="http://schemas.microsoft.com/office/drawing/2014/main" val="1022920672"/>
                  </a:ext>
                </a:extLst>
              </a:tr>
              <a:tr h="390784"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 dirty="0">
                          <a:latin typeface="Arial"/>
                        </a:rPr>
                        <a:t>Bursa</a:t>
                      </a:r>
                    </a:p>
                  </a:txBody>
                  <a:tcPr marL="9525" marR="108000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8.132.915.501</a:t>
                      </a:r>
                    </a:p>
                  </a:txBody>
                  <a:tcPr marL="9525" marR="108000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9525" marR="108000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 dirty="0">
                          <a:latin typeface="Arial"/>
                        </a:rPr>
                        <a:t>Bursa</a:t>
                      </a:r>
                    </a:p>
                  </a:txBody>
                  <a:tcPr marL="9525" marR="108000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6.499.133.014</a:t>
                      </a:r>
                    </a:p>
                  </a:txBody>
                  <a:tcPr marL="9525" marR="108000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</a:p>
                  </a:txBody>
                  <a:tcPr marL="9525" marR="36000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9525" marR="108000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latin typeface="Arial"/>
                        </a:rPr>
                        <a:t>-20,09%</a:t>
                      </a:r>
                    </a:p>
                  </a:txBody>
                  <a:tcPr marL="9525" marR="36000" marT="9525" marB="0" anchor="ctr"/>
                </a:tc>
                <a:extLst>
                  <a:ext uri="{0D108BD9-81ED-4DB2-BD59-A6C34878D82A}">
                    <a16:rowId xmlns="" xmlns:a16="http://schemas.microsoft.com/office/drawing/2014/main" val="574845966"/>
                  </a:ext>
                </a:extLst>
              </a:tr>
              <a:tr h="390784"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 dirty="0">
                          <a:latin typeface="Arial"/>
                        </a:rPr>
                        <a:t>Ankara</a:t>
                      </a:r>
                    </a:p>
                  </a:txBody>
                  <a:tcPr marL="9525" marR="108000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6.052.417.792</a:t>
                      </a:r>
                    </a:p>
                  </a:txBody>
                  <a:tcPr marL="9525" marR="108000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9525" marR="108000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 dirty="0">
                          <a:latin typeface="Arial"/>
                        </a:rPr>
                        <a:t>Ankara</a:t>
                      </a:r>
                    </a:p>
                  </a:txBody>
                  <a:tcPr marL="9525" marR="108000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5.821.546.166</a:t>
                      </a:r>
                    </a:p>
                  </a:txBody>
                  <a:tcPr marL="9525" marR="108000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</a:p>
                  </a:txBody>
                  <a:tcPr marL="9525" marR="36000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9525" marR="108000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latin typeface="Arial"/>
                        </a:rPr>
                        <a:t>-3,81%</a:t>
                      </a:r>
                    </a:p>
                  </a:txBody>
                  <a:tcPr marL="9525" marR="36000" marT="9525" marB="0" anchor="ctr"/>
                </a:tc>
                <a:extLst>
                  <a:ext uri="{0D108BD9-81ED-4DB2-BD59-A6C34878D82A}">
                    <a16:rowId xmlns="" xmlns:a16="http://schemas.microsoft.com/office/drawing/2014/main" val="3099421746"/>
                  </a:ext>
                </a:extLst>
              </a:tr>
              <a:tr h="390784"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latin typeface="Arial"/>
                        </a:rPr>
                        <a:t>Gaziantep</a:t>
                      </a:r>
                    </a:p>
                  </a:txBody>
                  <a:tcPr marL="9525" marR="108000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5.725.005.494</a:t>
                      </a:r>
                    </a:p>
                  </a:txBody>
                  <a:tcPr marL="9525" marR="108000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9525" marR="108000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 dirty="0">
                          <a:latin typeface="Arial"/>
                        </a:rPr>
                        <a:t>Gaziantep</a:t>
                      </a:r>
                    </a:p>
                  </a:txBody>
                  <a:tcPr marL="9525" marR="108000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5.716.382.527</a:t>
                      </a:r>
                    </a:p>
                  </a:txBody>
                  <a:tcPr marL="9525" marR="108000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</a:p>
                  </a:txBody>
                  <a:tcPr marL="9525" marR="36000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9525" marR="108000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latin typeface="Arial"/>
                        </a:rPr>
                        <a:t>-0,15%</a:t>
                      </a:r>
                    </a:p>
                  </a:txBody>
                  <a:tcPr marL="9525" marR="36000" marT="9525" marB="0" anchor="ctr"/>
                </a:tc>
                <a:extLst>
                  <a:ext uri="{0D108BD9-81ED-4DB2-BD59-A6C34878D82A}">
                    <a16:rowId xmlns="" xmlns:a16="http://schemas.microsoft.com/office/drawing/2014/main" val="505375046"/>
                  </a:ext>
                </a:extLst>
              </a:tr>
              <a:tr h="390784"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latin typeface="Arial"/>
                        </a:rPr>
                        <a:t>Kocaeli</a:t>
                      </a:r>
                    </a:p>
                  </a:txBody>
                  <a:tcPr marL="9525" marR="108000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7.386.006.032</a:t>
                      </a:r>
                    </a:p>
                  </a:txBody>
                  <a:tcPr marL="9525" marR="108000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9525" marR="108000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latin typeface="Arial"/>
                        </a:rPr>
                        <a:t>Kocaeli</a:t>
                      </a:r>
                    </a:p>
                  </a:txBody>
                  <a:tcPr marL="9525" marR="108000" marT="9525" marB="0" anchor="ctr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5.491.004.122</a:t>
                      </a:r>
                    </a:p>
                  </a:txBody>
                  <a:tcPr marL="9525" marR="108000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</a:p>
                  </a:txBody>
                  <a:tcPr marL="9525" marR="36000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9525" marR="108000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latin typeface="Arial"/>
                        </a:rPr>
                        <a:t>-25,66%</a:t>
                      </a:r>
                    </a:p>
                  </a:txBody>
                  <a:tcPr marL="9525" marR="36000" marT="9525" marB="0" anchor="ctr"/>
                </a:tc>
                <a:extLst>
                  <a:ext uri="{0D108BD9-81ED-4DB2-BD59-A6C34878D82A}">
                    <a16:rowId xmlns="" xmlns:a16="http://schemas.microsoft.com/office/drawing/2014/main" val="1056063376"/>
                  </a:ext>
                </a:extLst>
              </a:tr>
              <a:tr h="390784"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latin typeface="Arial"/>
                        </a:rPr>
                        <a:t>Sakarya</a:t>
                      </a:r>
                    </a:p>
                  </a:txBody>
                  <a:tcPr marL="9525" marR="108000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3.862.425.051</a:t>
                      </a:r>
                    </a:p>
                  </a:txBody>
                  <a:tcPr marL="9525" marR="108000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9525" marR="108000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latin typeface="Arial"/>
                        </a:rPr>
                        <a:t>Sakarya</a:t>
                      </a:r>
                    </a:p>
                  </a:txBody>
                  <a:tcPr marL="9525" marR="108000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3.039.031.371</a:t>
                      </a:r>
                    </a:p>
                  </a:txBody>
                  <a:tcPr marL="9525" marR="108000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7</a:t>
                      </a:r>
                    </a:p>
                  </a:txBody>
                  <a:tcPr marL="9525" marR="36000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9525" marR="108000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latin typeface="Arial"/>
                        </a:rPr>
                        <a:t>-21,32%</a:t>
                      </a:r>
                    </a:p>
                  </a:txBody>
                  <a:tcPr marL="9525" marR="36000" marT="9525" marB="0" anchor="ctr"/>
                </a:tc>
                <a:extLst>
                  <a:ext uri="{0D108BD9-81ED-4DB2-BD59-A6C34878D82A}">
                    <a16:rowId xmlns="" xmlns:a16="http://schemas.microsoft.com/office/drawing/2014/main" val="3204164716"/>
                  </a:ext>
                </a:extLst>
              </a:tr>
              <a:tr h="390784"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latin typeface="Arial"/>
                        </a:rPr>
                        <a:t>Mersin</a:t>
                      </a:r>
                    </a:p>
                  </a:txBody>
                  <a:tcPr marL="9525" marR="108000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2.125.815.273</a:t>
                      </a:r>
                    </a:p>
                  </a:txBody>
                  <a:tcPr marL="9525" marR="108000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10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9525" marR="108000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latin typeface="Arial"/>
                        </a:rPr>
                        <a:t>Mersin</a:t>
                      </a:r>
                    </a:p>
                  </a:txBody>
                  <a:tcPr marL="9525" marR="108000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2.214.633.826</a:t>
                      </a:r>
                    </a:p>
                  </a:txBody>
                  <a:tcPr marL="9525" marR="108000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8</a:t>
                      </a:r>
                    </a:p>
                  </a:txBody>
                  <a:tcPr marL="9525" marR="36000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9525" marR="108000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latin typeface="Arial"/>
                        </a:rPr>
                        <a:t>4,18%</a:t>
                      </a:r>
                    </a:p>
                  </a:txBody>
                  <a:tcPr marL="9525" marR="36000" marT="9525" marB="0" anchor="ctr"/>
                </a:tc>
                <a:extLst>
                  <a:ext uri="{0D108BD9-81ED-4DB2-BD59-A6C34878D82A}">
                    <a16:rowId xmlns="" xmlns:a16="http://schemas.microsoft.com/office/drawing/2014/main" val="3280052503"/>
                  </a:ext>
                </a:extLst>
              </a:tr>
              <a:tr h="390784"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latin typeface="Arial"/>
                        </a:rPr>
                        <a:t>Denizli</a:t>
                      </a:r>
                    </a:p>
                  </a:txBody>
                  <a:tcPr marL="9525" marR="108000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2.163.983.165</a:t>
                      </a:r>
                    </a:p>
                  </a:txBody>
                  <a:tcPr marL="9525" marR="108000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9525" marR="108000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latin typeface="Arial"/>
                        </a:rPr>
                        <a:t>Denizli</a:t>
                      </a:r>
                    </a:p>
                  </a:txBody>
                  <a:tcPr marL="9525" marR="108000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1.972.013.105</a:t>
                      </a:r>
                    </a:p>
                  </a:txBody>
                  <a:tcPr marL="9525" marR="108000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9</a:t>
                      </a:r>
                    </a:p>
                  </a:txBody>
                  <a:tcPr marL="9525" marR="36000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9525" marR="108000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latin typeface="Arial"/>
                        </a:rPr>
                        <a:t>-8,87%</a:t>
                      </a:r>
                    </a:p>
                  </a:txBody>
                  <a:tcPr marL="9525" marR="36000" marT="9525" marB="0" anchor="ctr"/>
                </a:tc>
                <a:extLst>
                  <a:ext uri="{0D108BD9-81ED-4DB2-BD59-A6C34878D82A}">
                    <a16:rowId xmlns="" xmlns:a16="http://schemas.microsoft.com/office/drawing/2014/main" val="3631765000"/>
                  </a:ext>
                </a:extLst>
              </a:tr>
              <a:tr h="390784"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 dirty="0">
                          <a:latin typeface="Arial"/>
                        </a:rPr>
                        <a:t>Kayseri</a:t>
                      </a:r>
                    </a:p>
                  </a:txBody>
                  <a:tcPr marL="9525" marR="108000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1.818.281.112</a:t>
                      </a:r>
                    </a:p>
                  </a:txBody>
                  <a:tcPr marL="9525" marR="108000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11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108000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 dirty="0">
                          <a:latin typeface="Arial"/>
                        </a:rPr>
                        <a:t>Kayseri</a:t>
                      </a:r>
                    </a:p>
                  </a:txBody>
                  <a:tcPr marL="9525" marR="108000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1.798.361.332</a:t>
                      </a:r>
                    </a:p>
                  </a:txBody>
                  <a:tcPr marL="9525" marR="108000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10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36000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108000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 dirty="0">
                          <a:latin typeface="Arial"/>
                        </a:rPr>
                        <a:t>-1,10%</a:t>
                      </a:r>
                    </a:p>
                  </a:txBody>
                  <a:tcPr marL="9525" marR="36000" marT="9525" marB="0" anchor="ctr"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tgoksen\Desktop\g12.png"/>
          <p:cNvPicPr>
            <a:picLocks noChangeAspect="1" noChangeArrowheads="1"/>
          </p:cNvPicPr>
          <p:nvPr/>
        </p:nvPicPr>
        <p:blipFill>
          <a:blip r:embed="rId2" cstate="print">
            <a:lum bright="4000"/>
          </a:blip>
          <a:srcRect/>
          <a:stretch>
            <a:fillRect/>
          </a:stretch>
        </p:blipFill>
        <p:spPr bwMode="auto">
          <a:xfrm>
            <a:off x="0" y="0"/>
            <a:ext cx="9180512" cy="6858000"/>
          </a:xfrm>
          <a:prstGeom prst="rect">
            <a:avLst/>
          </a:prstGeom>
          <a:noFill/>
        </p:spPr>
      </p:pic>
      <p:sp>
        <p:nvSpPr>
          <p:cNvPr id="8" name="1 Başlık"/>
          <p:cNvSpPr txBox="1">
            <a:spLocks/>
          </p:cNvSpPr>
          <p:nvPr/>
        </p:nvSpPr>
        <p:spPr>
          <a:xfrm>
            <a:off x="395536" y="44624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</a:pPr>
            <a:r>
              <a:rPr lang="tr-TR" sz="3000" b="1" dirty="0" smtClean="0">
                <a:solidFill>
                  <a:schemeClr val="accent5">
                    <a:lumMod val="50000"/>
                  </a:schemeClr>
                </a:solidFill>
                <a:latin typeface="Montserrat Hairline" pitchFamily="50" charset="-94"/>
                <a:ea typeface="+mj-ea"/>
                <a:cs typeface="+mj-cs"/>
              </a:rPr>
              <a:t>EYLÜL İHRACAT İLK 10 ÜLKE</a:t>
            </a:r>
            <a:endParaRPr kumimoji="0" lang="tr-TR" sz="3000" b="1" i="0" u="none" strike="noStrike" kern="1200" cap="none" spc="0" normalizeH="0" baseline="0" noProof="0" dirty="0" smtClean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Montserrat Hairline" pitchFamily="50" charset="-94"/>
              <a:ea typeface="+mj-ea"/>
              <a:cs typeface="+mj-cs"/>
            </a:endParaRPr>
          </a:p>
        </p:txBody>
      </p:sp>
      <p:graphicFrame>
        <p:nvGraphicFramePr>
          <p:cNvPr id="6" name="5 Tablo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910990862"/>
              </p:ext>
            </p:extLst>
          </p:nvPr>
        </p:nvGraphicFramePr>
        <p:xfrm>
          <a:off x="827584" y="1124744"/>
          <a:ext cx="7344816" cy="4824538"/>
        </p:xfrm>
        <a:graphic>
          <a:graphicData uri="http://schemas.openxmlformats.org/drawingml/2006/table">
            <a:tbl>
              <a:tblPr/>
              <a:tblGrid>
                <a:gridCol w="360040"/>
                <a:gridCol w="2676759"/>
                <a:gridCol w="1483088"/>
                <a:gridCol w="1510545"/>
                <a:gridCol w="1314384"/>
              </a:tblGrid>
              <a:tr h="474988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1" i="0" u="none" strike="noStrike" dirty="0">
                          <a:solidFill>
                            <a:srgbClr val="FFFFFF"/>
                          </a:solidFill>
                          <a:latin typeface="Arial" pitchFamily="34" charset="0"/>
                          <a:cs typeface="Arial" pitchFamily="34" charset="0"/>
                        </a:rPr>
                        <a:t>Sn</a:t>
                      </a:r>
                    </a:p>
                  </a:txBody>
                  <a:tcPr marL="9369" marR="9369" marT="9369" marB="0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1" i="0" u="none" strike="noStrike" dirty="0" smtClean="0">
                          <a:solidFill>
                            <a:srgbClr val="FFFFFF"/>
                          </a:solidFill>
                          <a:latin typeface="Arial" pitchFamily="34" charset="0"/>
                          <a:cs typeface="Arial" pitchFamily="34" charset="0"/>
                        </a:rPr>
                        <a:t>Ülke</a:t>
                      </a:r>
                      <a:endParaRPr lang="tr-TR" sz="1400" b="1" i="0" u="none" strike="noStrike" dirty="0">
                        <a:solidFill>
                          <a:srgbClr val="FFFFFF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369" marR="9369" marT="9369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1" i="0" u="none" strike="noStrike" dirty="0" smtClean="0">
                          <a:solidFill>
                            <a:srgbClr val="FFFFFF"/>
                          </a:solidFill>
                          <a:latin typeface="Arial" pitchFamily="34" charset="0"/>
                          <a:cs typeface="Arial" pitchFamily="34" charset="0"/>
                        </a:rPr>
                        <a:t>2019</a:t>
                      </a:r>
                      <a:endParaRPr lang="tr-TR" sz="1400" b="1" i="1" u="none" strike="noStrike" dirty="0">
                        <a:solidFill>
                          <a:srgbClr val="FFFFFF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369" marR="9369" marT="9369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1" i="0" u="none" strike="noStrike" dirty="0" smtClean="0">
                          <a:solidFill>
                            <a:srgbClr val="FFFFFF"/>
                          </a:solidFill>
                          <a:latin typeface="Arial" pitchFamily="34" charset="0"/>
                          <a:cs typeface="Arial" pitchFamily="34" charset="0"/>
                        </a:rPr>
                        <a:t>2020</a:t>
                      </a:r>
                      <a:endParaRPr lang="tr-TR" sz="1400" b="1" i="1" u="none" strike="noStrike" dirty="0">
                        <a:solidFill>
                          <a:srgbClr val="FFFFFF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369" marR="9369" marT="9369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1" i="0" u="none" strike="noStrike" dirty="0">
                          <a:solidFill>
                            <a:srgbClr val="FFFFFF"/>
                          </a:solidFill>
                          <a:latin typeface="Arial" pitchFamily="34" charset="0"/>
                          <a:cs typeface="Arial" pitchFamily="34" charset="0"/>
                        </a:rPr>
                        <a:t>Değişim %</a:t>
                      </a:r>
                    </a:p>
                  </a:txBody>
                  <a:tcPr marL="9369" marR="9369" marT="9369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</a:tr>
              <a:tr h="434955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0" i="0" u="none" strike="noStrike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Irak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25.277.452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23.453.416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-7,22%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34955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0" i="0" u="none" strike="noStrike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ABD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17.434.100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21.658.068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24,23%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0E0"/>
                    </a:solidFill>
                  </a:tcPr>
                </a:tc>
              </a:tr>
              <a:tr h="434955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0" i="0" u="none" strike="noStrike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Almanya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14.914.687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18.449.481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23,70%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34955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0" i="0" u="none" strike="noStrike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İtalya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13.338.983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13.155.681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-1,37%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0E0"/>
                    </a:solidFill>
                  </a:tcPr>
                </a:tc>
              </a:tr>
              <a:tr h="434955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0" i="0" u="none" strike="noStrike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Birleşik Krallık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8.418.859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10.960.054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30,18%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34955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0" i="0" u="none" strike="noStrike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Fransa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6.307.455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9.056.446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43,58%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0E0"/>
                    </a:solidFill>
                  </a:tcPr>
                </a:tc>
              </a:tr>
              <a:tr h="434955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0" i="0" u="none" strike="noStrike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Suudi Arabistan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2.795.568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6.166.652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120,59%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34955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0" i="0" u="none" strike="noStrike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Polonya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4.996.554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5.893.532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17,95%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0E0"/>
                    </a:solidFill>
                  </a:tcPr>
                </a:tc>
              </a:tr>
              <a:tr h="434955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0" i="0" u="none" strike="noStrike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9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Cezayir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2.761.158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5.745.254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108,07%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34955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0" i="0" u="none" strike="noStrike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10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Hollanda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4.008.000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5.530.024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37,97%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0E0"/>
                    </a:solidFill>
                  </a:tcPr>
                </a:tc>
              </a:tr>
            </a:tbl>
          </a:graphicData>
        </a:graphic>
      </p:graphicFrame>
      <p:sp>
        <p:nvSpPr>
          <p:cNvPr id="5" name="4 Dikdörtgen"/>
          <p:cNvSpPr/>
          <p:nvPr/>
        </p:nvSpPr>
        <p:spPr>
          <a:xfrm>
            <a:off x="7269784" y="6248345"/>
            <a:ext cx="120359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1200" dirty="0" smtClean="0">
                <a:latin typeface="Montserrat Light" pitchFamily="50" charset="-94"/>
                <a:cs typeface="Leelawadee UI Semilight" pitchFamily="34" charset="-34"/>
              </a:rPr>
              <a:t> Kaynak</a:t>
            </a:r>
            <a:r>
              <a:rPr lang="en-US" sz="1200" dirty="0" smtClean="0">
                <a:latin typeface="Montserrat Light" pitchFamily="50" charset="-94"/>
                <a:cs typeface="Leelawadee UI Semilight" pitchFamily="34" charset="-34"/>
              </a:rPr>
              <a:t>: </a:t>
            </a:r>
            <a:r>
              <a:rPr lang="tr-TR" sz="1200" dirty="0" smtClean="0">
                <a:latin typeface="Montserrat Light" pitchFamily="50" charset="-94"/>
                <a:cs typeface="Leelawadee UI Semilight" pitchFamily="34" charset="-34"/>
              </a:rPr>
              <a:t>TÜİK</a:t>
            </a:r>
            <a:endParaRPr lang="tr-TR" sz="12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tgoksen\Desktop\g12.png"/>
          <p:cNvPicPr>
            <a:picLocks noChangeAspect="1" noChangeArrowheads="1"/>
          </p:cNvPicPr>
          <p:nvPr/>
        </p:nvPicPr>
        <p:blipFill>
          <a:blip r:embed="rId2" cstate="print">
            <a:lum bright="4000"/>
          </a:blip>
          <a:srcRect/>
          <a:stretch>
            <a:fillRect/>
          </a:stretch>
        </p:blipFill>
        <p:spPr bwMode="auto">
          <a:xfrm>
            <a:off x="0" y="0"/>
            <a:ext cx="9180512" cy="6858000"/>
          </a:xfrm>
          <a:prstGeom prst="rect">
            <a:avLst/>
          </a:prstGeom>
          <a:noFill/>
        </p:spPr>
      </p:pic>
      <p:sp>
        <p:nvSpPr>
          <p:cNvPr id="8" name="1 Başlık"/>
          <p:cNvSpPr txBox="1">
            <a:spLocks/>
          </p:cNvSpPr>
          <p:nvPr/>
        </p:nvSpPr>
        <p:spPr>
          <a:xfrm>
            <a:off x="395536" y="44624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</a:pPr>
            <a:r>
              <a:rPr lang="tr-TR" sz="3000" b="1" dirty="0" smtClean="0">
                <a:solidFill>
                  <a:schemeClr val="accent5">
                    <a:lumMod val="50000"/>
                  </a:schemeClr>
                </a:solidFill>
                <a:latin typeface="Montserrat Hairline" pitchFamily="50" charset="-94"/>
                <a:ea typeface="+mj-ea"/>
                <a:cs typeface="+mj-cs"/>
              </a:rPr>
              <a:t>Ocak – Eylül İhracat İlk 10 Ülke</a:t>
            </a:r>
            <a:endParaRPr kumimoji="0" lang="tr-TR" sz="3000" b="1" i="0" u="none" strike="noStrike" kern="1200" cap="none" spc="0" normalizeH="0" baseline="0" noProof="0" dirty="0" smtClean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Montserrat Hairline" pitchFamily="50" charset="-94"/>
              <a:ea typeface="+mj-ea"/>
              <a:cs typeface="+mj-cs"/>
            </a:endParaRPr>
          </a:p>
        </p:txBody>
      </p:sp>
      <p:graphicFrame>
        <p:nvGraphicFramePr>
          <p:cNvPr id="6" name="5 Tablo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460181210"/>
              </p:ext>
            </p:extLst>
          </p:nvPr>
        </p:nvGraphicFramePr>
        <p:xfrm>
          <a:off x="827584" y="1124744"/>
          <a:ext cx="7344816" cy="4824538"/>
        </p:xfrm>
        <a:graphic>
          <a:graphicData uri="http://schemas.openxmlformats.org/drawingml/2006/table">
            <a:tbl>
              <a:tblPr/>
              <a:tblGrid>
                <a:gridCol w="360040"/>
                <a:gridCol w="2676759"/>
                <a:gridCol w="1493435"/>
                <a:gridCol w="1518438"/>
                <a:gridCol w="1296144"/>
              </a:tblGrid>
              <a:tr h="474988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1" i="0" u="none" strike="noStrike" dirty="0">
                          <a:solidFill>
                            <a:srgbClr val="FFFFFF"/>
                          </a:solidFill>
                          <a:latin typeface="Arial" pitchFamily="34" charset="0"/>
                          <a:cs typeface="Arial" pitchFamily="34" charset="0"/>
                        </a:rPr>
                        <a:t>Sn</a:t>
                      </a:r>
                    </a:p>
                  </a:txBody>
                  <a:tcPr marL="9369" marR="9369" marT="9369" marB="0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1" i="0" u="none" strike="noStrike" dirty="0" smtClean="0">
                          <a:solidFill>
                            <a:srgbClr val="FFFFFF"/>
                          </a:solidFill>
                          <a:latin typeface="Arial" pitchFamily="34" charset="0"/>
                          <a:cs typeface="Arial" pitchFamily="34" charset="0"/>
                        </a:rPr>
                        <a:t>Ülke</a:t>
                      </a:r>
                      <a:endParaRPr lang="tr-TR" sz="1400" b="1" i="0" u="none" strike="noStrike" dirty="0">
                        <a:solidFill>
                          <a:srgbClr val="FFFFFF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369" marR="9369" marT="9369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1" i="0" u="none" strike="noStrike" dirty="0" smtClean="0">
                          <a:solidFill>
                            <a:srgbClr val="FFFFFF"/>
                          </a:solidFill>
                          <a:latin typeface="Arial" pitchFamily="34" charset="0"/>
                          <a:cs typeface="Arial" pitchFamily="34" charset="0"/>
                        </a:rPr>
                        <a:t>2019</a:t>
                      </a:r>
                      <a:endParaRPr lang="tr-TR" sz="1400" b="1" i="1" u="none" strike="noStrike" dirty="0">
                        <a:solidFill>
                          <a:srgbClr val="FFFFFF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369" marR="9369" marT="9369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1" i="0" u="none" strike="noStrike" dirty="0" smtClean="0">
                          <a:solidFill>
                            <a:srgbClr val="FFFFFF"/>
                          </a:solidFill>
                          <a:latin typeface="Arial" pitchFamily="34" charset="0"/>
                          <a:cs typeface="Arial" pitchFamily="34" charset="0"/>
                        </a:rPr>
                        <a:t>2020</a:t>
                      </a:r>
                      <a:endParaRPr lang="tr-TR" sz="1400" b="1" i="1" u="none" strike="noStrike" dirty="0">
                        <a:solidFill>
                          <a:srgbClr val="FFFFFF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369" marR="9369" marT="9369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1" i="0" u="none" strike="noStrike" dirty="0">
                          <a:solidFill>
                            <a:srgbClr val="FFFFFF"/>
                          </a:solidFill>
                          <a:latin typeface="Arial" pitchFamily="34" charset="0"/>
                          <a:cs typeface="Arial" pitchFamily="34" charset="0"/>
                        </a:rPr>
                        <a:t>Değişim %</a:t>
                      </a:r>
                    </a:p>
                  </a:txBody>
                  <a:tcPr marL="9369" marR="9369" marT="9369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</a:tr>
              <a:tr h="434955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0" i="0" u="none" strike="noStrike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ABD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118.195.122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189.587.124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60,40%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34955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0" i="0" u="none" strike="noStrike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Irak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198.285.521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167.228.565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-15,66%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0E0"/>
                    </a:solidFill>
                  </a:tcPr>
                </a:tc>
              </a:tr>
              <a:tr h="434955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0" i="0" u="none" strike="noStrike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Almanya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124.009.983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145.861.773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17,62%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34955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0" i="0" u="none" strike="noStrike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İtalya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107.137.385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91.607.586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-14,50%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0E0"/>
                    </a:solidFill>
                  </a:tcPr>
                </a:tc>
              </a:tr>
              <a:tr h="434955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0" i="0" u="none" strike="noStrike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Birleşik Krallık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69.005.565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78.603.983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13,91%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34955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0" i="0" u="none" strike="noStrike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İsrail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62.431.790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65.734.508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5,29%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0E0"/>
                    </a:solidFill>
                  </a:tcPr>
                </a:tc>
              </a:tr>
              <a:tr h="434955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0" i="0" u="none" strike="noStrike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Fransa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61.816.135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59.115.929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-4,37%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34955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0" i="0" u="none" strike="noStrike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Suudi Arabistan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43.211.450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57.860.903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33,90%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0E0"/>
                    </a:solidFill>
                  </a:tcPr>
                </a:tc>
              </a:tr>
              <a:tr h="434955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0" i="0" u="none" strike="noStrike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9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Cezayir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38.420.920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41.953.164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9,19%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34955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0" i="0" u="none" strike="noStrike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10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Fas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44.279.805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39.552.922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-10,68%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0E0"/>
                    </a:solidFill>
                  </a:tcPr>
                </a:tc>
              </a:tr>
            </a:tbl>
          </a:graphicData>
        </a:graphic>
      </p:graphicFrame>
      <p:sp>
        <p:nvSpPr>
          <p:cNvPr id="5" name="4 Dikdörtgen"/>
          <p:cNvSpPr/>
          <p:nvPr/>
        </p:nvSpPr>
        <p:spPr>
          <a:xfrm>
            <a:off x="7269784" y="6248345"/>
            <a:ext cx="120359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1200" dirty="0" smtClean="0">
                <a:latin typeface="Montserrat Light" pitchFamily="50" charset="-94"/>
                <a:cs typeface="Leelawadee UI Semilight" pitchFamily="34" charset="-34"/>
              </a:rPr>
              <a:t> Kaynak</a:t>
            </a:r>
            <a:r>
              <a:rPr lang="en-US" sz="1200" dirty="0" smtClean="0">
                <a:latin typeface="Montserrat Light" pitchFamily="50" charset="-94"/>
                <a:cs typeface="Leelawadee UI Semilight" pitchFamily="34" charset="-34"/>
              </a:rPr>
              <a:t>: </a:t>
            </a:r>
            <a:r>
              <a:rPr lang="tr-TR" sz="1200" dirty="0" smtClean="0">
                <a:latin typeface="Montserrat Light" pitchFamily="50" charset="-94"/>
                <a:cs typeface="Leelawadee UI Semilight" pitchFamily="34" charset="-34"/>
              </a:rPr>
              <a:t>TÜİK</a:t>
            </a:r>
            <a:endParaRPr lang="tr-TR" sz="1200" dirty="0"/>
          </a:p>
        </p:txBody>
      </p:sp>
    </p:spTree>
    <p:extLst>
      <p:ext uri="{BB962C8B-B14F-4D97-AF65-F5344CB8AC3E}">
        <p14:creationId xmlns:p14="http://schemas.microsoft.com/office/powerpoint/2010/main" xmlns="" val="67687041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tgoksen\Desktop\g12.png"/>
          <p:cNvPicPr>
            <a:picLocks noChangeAspect="1" noChangeArrowheads="1"/>
          </p:cNvPicPr>
          <p:nvPr/>
        </p:nvPicPr>
        <p:blipFill>
          <a:blip r:embed="rId2" cstate="print">
            <a:lum bright="4000"/>
          </a:blip>
          <a:srcRect/>
          <a:stretch>
            <a:fillRect/>
          </a:stretch>
        </p:blipFill>
        <p:spPr bwMode="auto">
          <a:xfrm>
            <a:off x="0" y="0"/>
            <a:ext cx="9180512" cy="6858000"/>
          </a:xfrm>
          <a:prstGeom prst="rect">
            <a:avLst/>
          </a:prstGeom>
          <a:noFill/>
        </p:spPr>
      </p:pic>
      <p:sp>
        <p:nvSpPr>
          <p:cNvPr id="8" name="1 Başlık"/>
          <p:cNvSpPr txBox="1">
            <a:spLocks/>
          </p:cNvSpPr>
          <p:nvPr/>
        </p:nvSpPr>
        <p:spPr>
          <a:xfrm>
            <a:off x="714348" y="214290"/>
            <a:ext cx="7715304" cy="9286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</a:pPr>
            <a:r>
              <a:rPr lang="tr-TR" sz="3000" b="1" dirty="0" smtClean="0">
                <a:solidFill>
                  <a:schemeClr val="accent4">
                    <a:lumMod val="50000"/>
                  </a:schemeClr>
                </a:solidFill>
                <a:latin typeface="Montserrat Hairline" pitchFamily="50" charset="-94"/>
                <a:ea typeface="+mj-ea"/>
                <a:cs typeface="+mj-cs"/>
              </a:rPr>
              <a:t>EYLÜL ÜLKE GRUPLARINA İHRACAT</a:t>
            </a:r>
            <a:endParaRPr kumimoji="0" lang="tr-TR" sz="3000" b="1" i="0" u="none" strike="noStrike" kern="1200" cap="none" spc="0" normalizeH="0" baseline="0" noProof="0" dirty="0" smtClean="0">
              <a:ln>
                <a:noFill/>
              </a:ln>
              <a:solidFill>
                <a:schemeClr val="accent4">
                  <a:lumMod val="50000"/>
                </a:schemeClr>
              </a:solidFill>
              <a:effectLst/>
              <a:uLnTx/>
              <a:uFillTx/>
              <a:latin typeface="Montserrat Hairline" pitchFamily="50" charset="-94"/>
              <a:ea typeface="+mj-ea"/>
              <a:cs typeface="+mj-cs"/>
            </a:endParaRPr>
          </a:p>
        </p:txBody>
      </p:sp>
      <p:graphicFrame>
        <p:nvGraphicFramePr>
          <p:cNvPr id="6" name="5 Tablo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54471478"/>
              </p:ext>
            </p:extLst>
          </p:nvPr>
        </p:nvGraphicFramePr>
        <p:xfrm>
          <a:off x="755576" y="1196750"/>
          <a:ext cx="7704859" cy="4389583"/>
        </p:xfrm>
        <a:graphic>
          <a:graphicData uri="http://schemas.openxmlformats.org/drawingml/2006/table">
            <a:tbl>
              <a:tblPr/>
              <a:tblGrid>
                <a:gridCol w="395655"/>
                <a:gridCol w="4092613"/>
                <a:gridCol w="1607942"/>
                <a:gridCol w="1608649"/>
              </a:tblGrid>
              <a:tr h="474988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1" i="0" u="none" strike="noStrike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Sn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1" i="0" u="none" strike="noStrike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Ülke Grubu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400" b="1" i="0" u="none" strike="noStrike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İhracat </a:t>
                      </a:r>
                      <a:r>
                        <a:rPr lang="tr-TR" sz="1400" b="1" i="0" u="none" strike="noStrike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$</a:t>
                      </a:r>
                      <a:endParaRPr lang="tr-TR" sz="1400" b="1" i="1" u="none" strike="noStrike" dirty="0" smtClean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1" i="0" u="none" strike="noStrike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Payı 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50000"/>
                      </a:schemeClr>
                    </a:solidFill>
                  </a:tcPr>
                </a:tc>
              </a:tr>
              <a:tr h="434955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0" i="0" u="none" strike="noStrike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AVRUPA ÜLKELERİ  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102.728.467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42,31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34955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0" i="0" u="none" strike="noStrike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ORTADOĞU ÜLKELERİ 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49.325.979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20,31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0E0"/>
                    </a:solidFill>
                  </a:tcPr>
                </a:tc>
              </a:tr>
              <a:tr h="434955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0" i="0" u="none" strike="noStrike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AFRİKA ÜLKELERİ 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29.687.364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12,23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34955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0" i="0" u="none" strike="noStrike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KUZEY AMERİKA   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24.496.968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10,09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0E0"/>
                    </a:solidFill>
                  </a:tcPr>
                </a:tc>
              </a:tr>
              <a:tr h="434955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0" i="0" u="none" strike="noStrike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BAĞIMSIZ DEVLETLER TOPLULUĞU 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18.194.389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7,49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34955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0" i="0" u="none" strike="noStrike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  <a:endParaRPr lang="tr-TR" sz="1400" b="0" i="0" u="none" strike="noStrike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GÜNEY VE ORTA AMERİKA 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7.565.802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3,12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0E0"/>
                    </a:solidFill>
                  </a:tcPr>
                </a:tc>
              </a:tr>
              <a:tr h="434955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0" i="0" u="none" strike="noStrike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ASYA ÜLKELERİ 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6.626.678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2,73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34955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0" i="0" u="none" strike="noStrike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UZAKDOĞU ÜLKELERİ 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3.495.977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1,44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0E0"/>
                    </a:solidFill>
                  </a:tcPr>
                </a:tc>
              </a:tr>
              <a:tr h="434955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0" i="0" u="none" strike="noStrike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9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OKYANUSYA ÜLKELERİ 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706.516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0,29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7" name="6 Dikdörtgen"/>
          <p:cNvSpPr/>
          <p:nvPr/>
        </p:nvSpPr>
        <p:spPr>
          <a:xfrm>
            <a:off x="7269784" y="6248345"/>
            <a:ext cx="120359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1200" dirty="0" smtClean="0">
                <a:latin typeface="Montserrat Light" pitchFamily="50" charset="-94"/>
                <a:cs typeface="Leelawadee UI Semilight" pitchFamily="34" charset="-34"/>
              </a:rPr>
              <a:t> Kaynak</a:t>
            </a:r>
            <a:r>
              <a:rPr lang="en-US" sz="1200" dirty="0" smtClean="0">
                <a:latin typeface="Montserrat Light" pitchFamily="50" charset="-94"/>
                <a:cs typeface="Leelawadee UI Semilight" pitchFamily="34" charset="-34"/>
              </a:rPr>
              <a:t>: </a:t>
            </a:r>
            <a:r>
              <a:rPr lang="tr-TR" sz="1200" dirty="0" smtClean="0">
                <a:latin typeface="Montserrat Light" pitchFamily="50" charset="-94"/>
                <a:cs typeface="Leelawadee UI Semilight" pitchFamily="34" charset="-34"/>
              </a:rPr>
              <a:t>TÜİK</a:t>
            </a:r>
            <a:endParaRPr lang="tr-TR" sz="1200" dirty="0"/>
          </a:p>
        </p:txBody>
      </p:sp>
    </p:spTree>
    <p:extLst>
      <p:ext uri="{BB962C8B-B14F-4D97-AF65-F5344CB8AC3E}">
        <p14:creationId xmlns:p14="http://schemas.microsoft.com/office/powerpoint/2010/main" xmlns="" val="156677520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tgoksen\Desktop\g12.png"/>
          <p:cNvPicPr>
            <a:picLocks noChangeAspect="1" noChangeArrowheads="1"/>
          </p:cNvPicPr>
          <p:nvPr/>
        </p:nvPicPr>
        <p:blipFill>
          <a:blip r:embed="rId2" cstate="print">
            <a:lum bright="4000"/>
          </a:blip>
          <a:srcRect/>
          <a:stretch>
            <a:fillRect/>
          </a:stretch>
        </p:blipFill>
        <p:spPr bwMode="auto">
          <a:xfrm>
            <a:off x="0" y="0"/>
            <a:ext cx="9180512" cy="6858000"/>
          </a:xfrm>
          <a:prstGeom prst="rect">
            <a:avLst/>
          </a:prstGeom>
          <a:noFill/>
        </p:spPr>
      </p:pic>
      <p:sp>
        <p:nvSpPr>
          <p:cNvPr id="8" name="1 Başlık"/>
          <p:cNvSpPr txBox="1">
            <a:spLocks/>
          </p:cNvSpPr>
          <p:nvPr/>
        </p:nvSpPr>
        <p:spPr>
          <a:xfrm>
            <a:off x="467544" y="5375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</a:pPr>
            <a:r>
              <a:rPr lang="tr-TR" sz="3000" b="1" dirty="0" smtClean="0">
                <a:solidFill>
                  <a:schemeClr val="accent4">
                    <a:lumMod val="50000"/>
                  </a:schemeClr>
                </a:solidFill>
                <a:latin typeface="Montserrat Hairline" pitchFamily="50" charset="-94"/>
                <a:ea typeface="+mj-ea"/>
                <a:cs typeface="+mj-cs"/>
              </a:rPr>
              <a:t>Ocak – Eylül Ülke Gruplarına İhracat</a:t>
            </a:r>
            <a:endParaRPr kumimoji="0" lang="tr-TR" sz="3000" b="1" i="0" u="none" strike="noStrike" kern="1200" cap="none" spc="0" normalizeH="0" baseline="0" noProof="0" dirty="0" smtClean="0">
              <a:ln>
                <a:noFill/>
              </a:ln>
              <a:solidFill>
                <a:schemeClr val="accent4">
                  <a:lumMod val="50000"/>
                </a:schemeClr>
              </a:solidFill>
              <a:effectLst/>
              <a:uLnTx/>
              <a:uFillTx/>
              <a:latin typeface="Montserrat Hairline" pitchFamily="50" charset="-94"/>
              <a:ea typeface="+mj-ea"/>
              <a:cs typeface="+mj-cs"/>
            </a:endParaRPr>
          </a:p>
        </p:txBody>
      </p:sp>
      <p:graphicFrame>
        <p:nvGraphicFramePr>
          <p:cNvPr id="6" name="5 Tablo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749433393"/>
              </p:ext>
            </p:extLst>
          </p:nvPr>
        </p:nvGraphicFramePr>
        <p:xfrm>
          <a:off x="755576" y="1196750"/>
          <a:ext cx="7704859" cy="4824538"/>
        </p:xfrm>
        <a:graphic>
          <a:graphicData uri="http://schemas.openxmlformats.org/drawingml/2006/table">
            <a:tbl>
              <a:tblPr/>
              <a:tblGrid>
                <a:gridCol w="395655"/>
                <a:gridCol w="4092613"/>
                <a:gridCol w="1607942"/>
                <a:gridCol w="1608649"/>
              </a:tblGrid>
              <a:tr h="474988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1" i="0" u="none" strike="noStrike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Sn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1" i="0" u="none" strike="noStrike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Ülke Grubu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400" b="1" i="0" u="none" strike="noStrike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İhracat </a:t>
                      </a:r>
                      <a:r>
                        <a:rPr lang="tr-TR" sz="1400" b="1" i="0" u="none" strike="noStrike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$</a:t>
                      </a:r>
                      <a:endParaRPr lang="tr-TR" sz="1400" b="1" i="1" u="none" strike="noStrike" dirty="0" smtClean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1" i="0" u="none" strike="noStrike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Payı 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50000"/>
                      </a:schemeClr>
                    </a:solidFill>
                  </a:tcPr>
                </a:tc>
              </a:tr>
              <a:tr h="434955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0" i="0" u="none" strike="noStrike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AVRUPA ÜLKELERİ  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739.062.836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41,10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34955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0" i="0" u="none" strike="noStrike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ORTADOĞU ÜLKELERİ 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386.344.157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21,48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0E0"/>
                    </a:solidFill>
                  </a:tcPr>
                </a:tc>
              </a:tr>
              <a:tr h="434955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0" i="0" u="none" strike="noStrike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AFRİKA ÜLKELERİ 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242.372.546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13,48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34955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0" i="0" u="none" strike="noStrike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KUZEY AMERİKA   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210.087.853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11,68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0E0"/>
                    </a:solidFill>
                  </a:tcPr>
                </a:tc>
              </a:tr>
              <a:tr h="434955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0" i="0" u="none" strike="noStrike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BAĞIMSIZ DEVLETLER TOPLULUĞU 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106.190.089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5,90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34955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0" i="0" u="none" strike="noStrike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  <a:endParaRPr lang="tr-TR" sz="1400" b="0" i="0" u="none" strike="noStrike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GÜNEY VE ORTA AMERİKA 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45.620.389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2,54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0E0"/>
                    </a:solidFill>
                  </a:tcPr>
                </a:tc>
              </a:tr>
              <a:tr h="434955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0" i="0" u="none" strike="noStrike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ASYA ÜLKELERİ 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40.080.113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2,23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34955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0" i="0" u="none" strike="noStrike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UZAKDOĞU ÜLKELERİ 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22.301.902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1,24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0E0"/>
                    </a:solidFill>
                  </a:tcPr>
                </a:tc>
              </a:tr>
              <a:tr h="434955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0" i="0" u="none" strike="noStrike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9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OKYANUSYA ÜLKELERİ 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6.301.447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0,35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34955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0" i="0" u="none" strike="noStrike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10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AVRUPA ÜLKELERİ  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739.062.836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41,10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0E0"/>
                    </a:solidFill>
                  </a:tcPr>
                </a:tc>
              </a:tr>
            </a:tbl>
          </a:graphicData>
        </a:graphic>
      </p:graphicFrame>
      <p:sp>
        <p:nvSpPr>
          <p:cNvPr id="7" name="6 Dikdörtgen"/>
          <p:cNvSpPr/>
          <p:nvPr/>
        </p:nvSpPr>
        <p:spPr>
          <a:xfrm>
            <a:off x="7269784" y="6248345"/>
            <a:ext cx="120359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1200" dirty="0" smtClean="0">
                <a:latin typeface="Montserrat Light" pitchFamily="50" charset="-94"/>
                <a:cs typeface="Leelawadee UI Semilight" pitchFamily="34" charset="-34"/>
              </a:rPr>
              <a:t> Kaynak</a:t>
            </a:r>
            <a:r>
              <a:rPr lang="en-US" sz="1200" dirty="0" smtClean="0">
                <a:latin typeface="Montserrat Light" pitchFamily="50" charset="-94"/>
                <a:cs typeface="Leelawadee UI Semilight" pitchFamily="34" charset="-34"/>
              </a:rPr>
              <a:t>: </a:t>
            </a:r>
            <a:r>
              <a:rPr lang="tr-TR" sz="1200" dirty="0" smtClean="0">
                <a:latin typeface="Montserrat Light" pitchFamily="50" charset="-94"/>
                <a:cs typeface="Leelawadee UI Semilight" pitchFamily="34" charset="-34"/>
              </a:rPr>
              <a:t>TÜİK</a:t>
            </a:r>
            <a:endParaRPr lang="tr-TR" sz="1200" dirty="0"/>
          </a:p>
        </p:txBody>
      </p:sp>
    </p:spTree>
    <p:extLst>
      <p:ext uri="{BB962C8B-B14F-4D97-AF65-F5344CB8AC3E}">
        <p14:creationId xmlns:p14="http://schemas.microsoft.com/office/powerpoint/2010/main" xmlns="" val="278100410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C:\Users\tgoksen\Desktop\g12.png"/>
          <p:cNvPicPr>
            <a:picLocks noChangeAspect="1" noChangeArrowheads="1"/>
          </p:cNvPicPr>
          <p:nvPr/>
        </p:nvPicPr>
        <p:blipFill>
          <a:blip r:embed="rId2" cstate="print">
            <a:lum bright="10000"/>
          </a:blip>
          <a:srcRect/>
          <a:stretch>
            <a:fillRect/>
          </a:stretch>
        </p:blipFill>
        <p:spPr bwMode="auto">
          <a:xfrm>
            <a:off x="23664" y="0"/>
            <a:ext cx="9120336" cy="6858000"/>
          </a:xfrm>
          <a:prstGeom prst="rect">
            <a:avLst/>
          </a:prstGeom>
          <a:noFill/>
        </p:spPr>
      </p:pic>
      <p:cxnSp>
        <p:nvCxnSpPr>
          <p:cNvPr id="17" name="16 Düz Bağlayıcı"/>
          <p:cNvCxnSpPr/>
          <p:nvPr/>
        </p:nvCxnSpPr>
        <p:spPr>
          <a:xfrm flipV="1">
            <a:off x="4572000" y="1196752"/>
            <a:ext cx="0" cy="2160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" name="10 Tablo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398554128"/>
              </p:ext>
            </p:extLst>
          </p:nvPr>
        </p:nvGraphicFramePr>
        <p:xfrm>
          <a:off x="971600" y="1124742"/>
          <a:ext cx="7560842" cy="4714416"/>
        </p:xfrm>
        <a:graphic>
          <a:graphicData uri="http://schemas.openxmlformats.org/drawingml/2006/table">
            <a:tbl>
              <a:tblPr/>
              <a:tblGrid>
                <a:gridCol w="477527"/>
                <a:gridCol w="2387634"/>
                <a:gridCol w="1432581"/>
                <a:gridCol w="1591756"/>
                <a:gridCol w="1671344"/>
              </a:tblGrid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SN</a:t>
                      </a:r>
                      <a:endParaRPr lang="tr-TR" sz="14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tr-TR" sz="1400" b="1" i="0" u="none" strike="noStrike" kern="1200" dirty="0" smtClean="0">
                          <a:solidFill>
                            <a:schemeClr val="bg1"/>
                          </a:solidFill>
                          <a:latin typeface="Arial"/>
                          <a:ea typeface="+mn-ea"/>
                          <a:cs typeface="+mn-cs"/>
                        </a:rPr>
                        <a:t> İLLER</a:t>
                      </a:r>
                      <a:endParaRPr lang="tr-TR" sz="1400" b="1" i="0" u="none" strike="noStrike" kern="1200" dirty="0">
                        <a:solidFill>
                          <a:schemeClr val="bg1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2019 Eylül </a:t>
                      </a:r>
                      <a:r>
                        <a:rPr lang="tr-TR" sz="1400" b="1" i="0" u="none" strike="noStrike" baseline="0" dirty="0" smtClean="0">
                          <a:solidFill>
                            <a:schemeClr val="bg1"/>
                          </a:solidFill>
                          <a:latin typeface="Arial"/>
                        </a:rPr>
                        <a:t>$</a:t>
                      </a:r>
                      <a:endParaRPr lang="tr-TR" sz="1400" b="1" i="0" u="none" strike="noStrike" dirty="0" smtClean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2020 Eylül $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DEĞ</a:t>
                      </a:r>
                      <a:r>
                        <a:rPr lang="tr-TR" sz="14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. %</a:t>
                      </a:r>
                      <a:endParaRPr lang="tr-TR" sz="14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50000"/>
                      </a:schemeClr>
                    </a:solidFill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1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BURSA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72.664.391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84.517.255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16,31%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2 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KAYSERİ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55.960.586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69.088.543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23,46%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3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İSTANBUL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55.265.538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63.996.512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15,80%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4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İZMİR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10.083.004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12.828.355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27,23%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5</a:t>
                      </a:r>
                      <a:r>
                        <a:rPr lang="tr-TR" sz="1400" b="0" i="0" u="none" strike="noStrike" baseline="0" dirty="0" smtClean="0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ANKARA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12.570.558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11.193.451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-10,96%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6 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ŞIRNAK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3.443.761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4.830.921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40,28%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7 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KOCAELİ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4.549.027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4.679.825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2,88%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8 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GAZİANTEP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7.237.876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4.461.848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-38,35%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9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ADANA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2.987.791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3.517.175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17,72%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10 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HATAY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4.478.486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3.504.238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-21,75%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11 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TEKİRDAĞ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3.011.459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2.874.444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-4,55%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12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ÇANAKKALE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604.581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1.875.380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210,19%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13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KONYA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1.582.055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1.716.637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8,51%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14</a:t>
                      </a:r>
                      <a:r>
                        <a:rPr lang="tr-TR" sz="1400" b="0" i="0" u="none" strike="noStrike" baseline="0" dirty="0" smtClean="0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ESKİŞEHİR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1.560.011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1.489.295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-4,53%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15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DENİZLİ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928.511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1.435.847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54,64%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6" name="5 Dikdörtgen"/>
          <p:cNvSpPr/>
          <p:nvPr/>
        </p:nvSpPr>
        <p:spPr>
          <a:xfrm>
            <a:off x="5080478" y="6309320"/>
            <a:ext cx="219643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1200" dirty="0" smtClean="0">
                <a:latin typeface="Montserrat Light" pitchFamily="50" charset="-94"/>
                <a:cs typeface="Leelawadee UI Semilight" pitchFamily="34" charset="-34"/>
              </a:rPr>
              <a:t> Kaynak</a:t>
            </a:r>
            <a:r>
              <a:rPr lang="en-US" sz="1200" dirty="0" smtClean="0">
                <a:latin typeface="Montserrat Light" pitchFamily="50" charset="-94"/>
                <a:cs typeface="Leelawadee UI Semilight" pitchFamily="34" charset="-34"/>
              </a:rPr>
              <a:t>: </a:t>
            </a:r>
            <a:r>
              <a:rPr lang="tr-TR" sz="1200" dirty="0" smtClean="0">
                <a:latin typeface="Montserrat Light" pitchFamily="50" charset="-94"/>
                <a:cs typeface="Leelawadee UI Semilight" pitchFamily="34" charset="-34"/>
              </a:rPr>
              <a:t> TÜİK –ISIC </a:t>
            </a:r>
            <a:r>
              <a:rPr lang="tr-TR" sz="1200" dirty="0">
                <a:latin typeface="Montserrat Light" pitchFamily="50" charset="-94"/>
                <a:cs typeface="Leelawadee UI Semilight" pitchFamily="34" charset="-34"/>
              </a:rPr>
              <a:t>Rev3-Düzey4(4 </a:t>
            </a:r>
            <a:r>
              <a:rPr lang="tr-TR" sz="1200" dirty="0" err="1">
                <a:latin typeface="Montserrat Light" pitchFamily="50" charset="-94"/>
                <a:cs typeface="Leelawadee UI Semilight" pitchFamily="34" charset="-34"/>
              </a:rPr>
              <a:t>digit</a:t>
            </a:r>
            <a:r>
              <a:rPr lang="tr-TR" sz="1200" dirty="0">
                <a:latin typeface="Montserrat Light" pitchFamily="50" charset="-94"/>
                <a:cs typeface="Leelawadee UI Semilight" pitchFamily="34" charset="-34"/>
              </a:rPr>
              <a:t>)</a:t>
            </a:r>
            <a:endParaRPr lang="tr-TR" sz="1200" dirty="0"/>
          </a:p>
        </p:txBody>
      </p:sp>
      <p:sp>
        <p:nvSpPr>
          <p:cNvPr id="7" name="1 Başlık"/>
          <p:cNvSpPr txBox="1">
            <a:spLocks/>
          </p:cNvSpPr>
          <p:nvPr/>
        </p:nvSpPr>
        <p:spPr>
          <a:xfrm>
            <a:off x="928662" y="142852"/>
            <a:ext cx="7643866" cy="9727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>
              <a:spcBef>
                <a:spcPct val="0"/>
              </a:spcBef>
            </a:pPr>
            <a:r>
              <a:rPr lang="tr-TR" sz="2400" b="1" dirty="0" smtClean="0">
                <a:solidFill>
                  <a:srgbClr val="195596"/>
                </a:solidFill>
                <a:latin typeface="Montserrat Hairline" pitchFamily="50" charset="-94"/>
              </a:rPr>
              <a:t>1</a:t>
            </a:r>
            <a:r>
              <a:rPr lang="tr-TR" sz="2400" b="1" dirty="0">
                <a:solidFill>
                  <a:srgbClr val="195596"/>
                </a:solidFill>
                <a:latin typeface="Montserrat Hairline" pitchFamily="50" charset="-94"/>
              </a:rPr>
              <a:t>) </a:t>
            </a:r>
            <a:r>
              <a:rPr lang="tr-TR" sz="2400" b="1" dirty="0" smtClean="0">
                <a:solidFill>
                  <a:srgbClr val="195596"/>
                </a:solidFill>
                <a:latin typeface="Montserrat Hairline" pitchFamily="50" charset="-94"/>
              </a:rPr>
              <a:t>3100-Mobilya imalatı</a:t>
            </a:r>
            <a:endParaRPr kumimoji="0" lang="tr-TR" sz="2400" b="1" i="0" u="none" strike="noStrike" kern="1200" cap="none" spc="0" normalizeH="0" baseline="0" noProof="0" dirty="0" smtClean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uLnTx/>
              <a:uFillTx/>
              <a:latin typeface="Montserrat Hairline" pitchFamily="50" charset="-9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5724198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C:\Users\tgoksen\Desktop\g12.png"/>
          <p:cNvPicPr>
            <a:picLocks noChangeAspect="1" noChangeArrowheads="1"/>
          </p:cNvPicPr>
          <p:nvPr/>
        </p:nvPicPr>
        <p:blipFill>
          <a:blip r:embed="rId2" cstate="print">
            <a:lum bright="10000"/>
          </a:blip>
          <a:srcRect/>
          <a:stretch>
            <a:fillRect/>
          </a:stretch>
        </p:blipFill>
        <p:spPr bwMode="auto">
          <a:xfrm>
            <a:off x="23664" y="0"/>
            <a:ext cx="9120336" cy="6858000"/>
          </a:xfrm>
          <a:prstGeom prst="rect">
            <a:avLst/>
          </a:prstGeom>
          <a:noFill/>
        </p:spPr>
      </p:pic>
      <p:sp>
        <p:nvSpPr>
          <p:cNvPr id="9" name="1 Başlık"/>
          <p:cNvSpPr txBox="1">
            <a:spLocks/>
          </p:cNvSpPr>
          <p:nvPr/>
        </p:nvSpPr>
        <p:spPr>
          <a:xfrm>
            <a:off x="928662" y="142852"/>
            <a:ext cx="7643866" cy="10001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>
              <a:spcBef>
                <a:spcPct val="0"/>
              </a:spcBef>
            </a:pPr>
            <a:r>
              <a:rPr lang="tr-TR" sz="2400" b="1" dirty="0" smtClean="0">
                <a:solidFill>
                  <a:srgbClr val="195596"/>
                </a:solidFill>
                <a:latin typeface="Montserrat Hairline" pitchFamily="50" charset="-94"/>
              </a:rPr>
              <a:t>2) 2750-Ev Aletleri imalatı</a:t>
            </a:r>
            <a:endParaRPr kumimoji="0" lang="tr-TR" sz="3000" b="1" i="0" u="none" strike="noStrike" kern="1200" cap="none" spc="0" normalizeH="0" baseline="0" noProof="0" dirty="0" smtClean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uLnTx/>
              <a:uFillTx/>
              <a:latin typeface="Montserrat Hairline" pitchFamily="50" charset="-94"/>
              <a:ea typeface="+mj-ea"/>
              <a:cs typeface="+mj-cs"/>
            </a:endParaRPr>
          </a:p>
        </p:txBody>
      </p:sp>
      <p:cxnSp>
        <p:nvCxnSpPr>
          <p:cNvPr id="17" name="16 Düz Bağlayıcı"/>
          <p:cNvCxnSpPr/>
          <p:nvPr/>
        </p:nvCxnSpPr>
        <p:spPr>
          <a:xfrm flipV="1">
            <a:off x="4572000" y="1196752"/>
            <a:ext cx="0" cy="2160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" name="10 Tablo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731948781"/>
              </p:ext>
            </p:extLst>
          </p:nvPr>
        </p:nvGraphicFramePr>
        <p:xfrm>
          <a:off x="971600" y="1124742"/>
          <a:ext cx="7560842" cy="4714416"/>
        </p:xfrm>
        <a:graphic>
          <a:graphicData uri="http://schemas.openxmlformats.org/drawingml/2006/table">
            <a:tbl>
              <a:tblPr/>
              <a:tblGrid>
                <a:gridCol w="477527"/>
                <a:gridCol w="2387634"/>
                <a:gridCol w="1432581"/>
                <a:gridCol w="1591756"/>
                <a:gridCol w="1671344"/>
              </a:tblGrid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SN</a:t>
                      </a:r>
                      <a:endParaRPr lang="tr-TR" sz="14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tr-TR" sz="1400" b="1" i="0" u="none" strike="noStrike" kern="1200" dirty="0" smtClean="0">
                          <a:solidFill>
                            <a:schemeClr val="bg1"/>
                          </a:solidFill>
                          <a:latin typeface="Arial"/>
                          <a:ea typeface="+mn-ea"/>
                          <a:cs typeface="+mn-cs"/>
                        </a:rPr>
                        <a:t> İLLER</a:t>
                      </a:r>
                      <a:endParaRPr lang="tr-TR" sz="1400" b="1" i="0" u="none" strike="noStrike" kern="1200" dirty="0">
                        <a:solidFill>
                          <a:schemeClr val="bg1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2019 Eylül </a:t>
                      </a:r>
                      <a:r>
                        <a:rPr lang="tr-TR" sz="1400" b="1" i="0" u="none" strike="noStrike" baseline="0" dirty="0" smtClean="0">
                          <a:solidFill>
                            <a:schemeClr val="bg1"/>
                          </a:solidFill>
                          <a:latin typeface="Arial"/>
                        </a:rPr>
                        <a:t>$</a:t>
                      </a:r>
                      <a:endParaRPr lang="tr-TR" sz="1400" b="1" i="0" u="none" strike="noStrike" dirty="0" smtClean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2020 Eylül $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DEĞ</a:t>
                      </a:r>
                      <a:r>
                        <a:rPr lang="tr-TR" sz="14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. %</a:t>
                      </a:r>
                      <a:endParaRPr lang="tr-TR" sz="14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50000"/>
                      </a:schemeClr>
                    </a:solidFill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1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İSTANBUL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428.156.191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462.307.443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7,98%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2 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KAYSERİ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31.858.365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40.685.084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27,71%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3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TEKİRDAĞ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4.281.367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9.000.314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110,22%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4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İZMİR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9.710.260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8.270.503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-14,83%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5</a:t>
                      </a:r>
                      <a:r>
                        <a:rPr lang="tr-TR" sz="1400" b="0" i="0" u="none" strike="noStrike" baseline="0" dirty="0" smtClean="0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KOCAELİ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3.734.757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4.753.916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27,29%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6 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ESKİŞEHİR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3.244.390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4.140.353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27,62%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7 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BURSA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2.748.439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3.707.610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34,90%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8 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MANİSA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1.505.040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2.692.100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78,87%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9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ANKARA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2.602.137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2.322.716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-10,74%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10 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SAKARYA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1.338.922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1.772.300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32,37%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11 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KONYA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805.047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1.241.045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54,16%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12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AMASYA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450.997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1.149.204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154,81%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13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AYDIN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750.374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883.391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17,73%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14</a:t>
                      </a:r>
                      <a:r>
                        <a:rPr lang="tr-TR" sz="1400" b="0" i="0" u="none" strike="noStrike" baseline="0" dirty="0" smtClean="0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ADANA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426.241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810.805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90,22%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15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GAZİANTEP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640.088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762.933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19,19%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10" name="5 Dikdörtgen"/>
          <p:cNvSpPr/>
          <p:nvPr/>
        </p:nvSpPr>
        <p:spPr>
          <a:xfrm>
            <a:off x="5080478" y="6309320"/>
            <a:ext cx="219643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1200" dirty="0" smtClean="0">
                <a:latin typeface="Montserrat Light" pitchFamily="50" charset="-94"/>
                <a:cs typeface="Leelawadee UI Semilight" pitchFamily="34" charset="-34"/>
              </a:rPr>
              <a:t> Kaynak</a:t>
            </a:r>
            <a:r>
              <a:rPr lang="en-US" sz="1200" dirty="0" smtClean="0">
                <a:latin typeface="Montserrat Light" pitchFamily="50" charset="-94"/>
                <a:cs typeface="Leelawadee UI Semilight" pitchFamily="34" charset="-34"/>
              </a:rPr>
              <a:t>: </a:t>
            </a:r>
            <a:r>
              <a:rPr lang="tr-TR" sz="1200" dirty="0" smtClean="0">
                <a:latin typeface="Montserrat Light" pitchFamily="50" charset="-94"/>
                <a:cs typeface="Leelawadee UI Semilight" pitchFamily="34" charset="-34"/>
              </a:rPr>
              <a:t> TÜİK –ISIC </a:t>
            </a:r>
            <a:r>
              <a:rPr lang="tr-TR" sz="1200" dirty="0">
                <a:latin typeface="Montserrat Light" pitchFamily="50" charset="-94"/>
                <a:cs typeface="Leelawadee UI Semilight" pitchFamily="34" charset="-34"/>
              </a:rPr>
              <a:t>Rev3-Düzey4(4 </a:t>
            </a:r>
            <a:r>
              <a:rPr lang="tr-TR" sz="1200" dirty="0" err="1">
                <a:latin typeface="Montserrat Light" pitchFamily="50" charset="-94"/>
                <a:cs typeface="Leelawadee UI Semilight" pitchFamily="34" charset="-34"/>
              </a:rPr>
              <a:t>digit</a:t>
            </a:r>
            <a:r>
              <a:rPr lang="tr-TR" sz="1200" dirty="0">
                <a:latin typeface="Montserrat Light" pitchFamily="50" charset="-94"/>
                <a:cs typeface="Leelawadee UI Semilight" pitchFamily="34" charset="-34"/>
              </a:rPr>
              <a:t>)</a:t>
            </a:r>
            <a:endParaRPr lang="tr-TR" sz="12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C:\Users\tgoksen\Desktop\g12.png"/>
          <p:cNvPicPr>
            <a:picLocks noChangeAspect="1" noChangeArrowheads="1"/>
          </p:cNvPicPr>
          <p:nvPr/>
        </p:nvPicPr>
        <p:blipFill>
          <a:blip r:embed="rId2" cstate="print">
            <a:lum bright="10000"/>
          </a:blip>
          <a:srcRect/>
          <a:stretch>
            <a:fillRect/>
          </a:stretch>
        </p:blipFill>
        <p:spPr bwMode="auto">
          <a:xfrm>
            <a:off x="23664" y="0"/>
            <a:ext cx="9120336" cy="6858000"/>
          </a:xfrm>
          <a:prstGeom prst="rect">
            <a:avLst/>
          </a:prstGeom>
          <a:noFill/>
        </p:spPr>
      </p:pic>
      <p:sp>
        <p:nvSpPr>
          <p:cNvPr id="9" name="1 Başlık"/>
          <p:cNvSpPr txBox="1">
            <a:spLocks/>
          </p:cNvSpPr>
          <p:nvPr/>
        </p:nvSpPr>
        <p:spPr>
          <a:xfrm>
            <a:off x="928662" y="142852"/>
            <a:ext cx="7643866" cy="10001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fontAlgn="ctr"/>
            <a:r>
              <a:rPr lang="tr-TR" sz="2400" b="1" dirty="0" smtClean="0">
                <a:solidFill>
                  <a:srgbClr val="195596"/>
                </a:solidFill>
                <a:latin typeface="Montserrat Hairline" pitchFamily="50" charset="-94"/>
              </a:rPr>
              <a:t>3) 2599-Başka yerde sınıflandırılmamış diğer fabrikasyon </a:t>
            </a:r>
            <a:r>
              <a:rPr lang="tr-TR" sz="2400" b="1" dirty="0" err="1" smtClean="0">
                <a:solidFill>
                  <a:srgbClr val="195596"/>
                </a:solidFill>
                <a:latin typeface="Montserrat Hairline" pitchFamily="50" charset="-94"/>
              </a:rPr>
              <a:t>metalürünlerin</a:t>
            </a:r>
            <a:r>
              <a:rPr lang="tr-TR" sz="2400" b="1" dirty="0" smtClean="0">
                <a:solidFill>
                  <a:srgbClr val="195596"/>
                </a:solidFill>
                <a:latin typeface="Montserrat Hairline" pitchFamily="50" charset="-94"/>
              </a:rPr>
              <a:t> imalatı</a:t>
            </a:r>
            <a:endParaRPr kumimoji="0" lang="tr-TR" sz="2400" b="1" i="0" u="none" strike="noStrike" kern="1200" cap="none" spc="0" normalizeH="0" baseline="0" noProof="0" dirty="0" smtClean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uLnTx/>
              <a:uFillTx/>
              <a:latin typeface="Montserrat Hairline" pitchFamily="50" charset="-94"/>
              <a:ea typeface="+mj-ea"/>
              <a:cs typeface="+mj-cs"/>
            </a:endParaRPr>
          </a:p>
        </p:txBody>
      </p:sp>
      <p:cxnSp>
        <p:nvCxnSpPr>
          <p:cNvPr id="17" name="16 Düz Bağlayıcı"/>
          <p:cNvCxnSpPr/>
          <p:nvPr/>
        </p:nvCxnSpPr>
        <p:spPr>
          <a:xfrm flipV="1">
            <a:off x="4572000" y="1196752"/>
            <a:ext cx="0" cy="2160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" name="10 Tablo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767426492"/>
              </p:ext>
            </p:extLst>
          </p:nvPr>
        </p:nvGraphicFramePr>
        <p:xfrm>
          <a:off x="971600" y="1124742"/>
          <a:ext cx="7560842" cy="4693760"/>
        </p:xfrm>
        <a:graphic>
          <a:graphicData uri="http://schemas.openxmlformats.org/drawingml/2006/table">
            <a:tbl>
              <a:tblPr/>
              <a:tblGrid>
                <a:gridCol w="477527"/>
                <a:gridCol w="2387634"/>
                <a:gridCol w="1432581"/>
                <a:gridCol w="1591756"/>
                <a:gridCol w="1671344"/>
              </a:tblGrid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SN</a:t>
                      </a:r>
                      <a:endParaRPr lang="tr-TR" sz="14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tr-TR" sz="1400" b="1" i="0" u="none" strike="noStrike" kern="1200" dirty="0" smtClean="0">
                          <a:solidFill>
                            <a:schemeClr val="bg1"/>
                          </a:solidFill>
                          <a:latin typeface="Arial"/>
                          <a:ea typeface="+mn-ea"/>
                          <a:cs typeface="+mn-cs"/>
                        </a:rPr>
                        <a:t> İLLER</a:t>
                      </a:r>
                      <a:endParaRPr lang="tr-TR" sz="1400" b="1" i="0" u="none" strike="noStrike" kern="1200" dirty="0">
                        <a:solidFill>
                          <a:schemeClr val="bg1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2019 Eylül </a:t>
                      </a:r>
                      <a:r>
                        <a:rPr lang="tr-TR" sz="1400" b="1" i="0" u="none" strike="noStrike" baseline="0" dirty="0" smtClean="0">
                          <a:solidFill>
                            <a:schemeClr val="bg1"/>
                          </a:solidFill>
                          <a:latin typeface="Arial"/>
                        </a:rPr>
                        <a:t>$</a:t>
                      </a:r>
                      <a:endParaRPr lang="tr-TR" sz="1400" b="1" i="0" u="none" strike="noStrike" dirty="0" smtClean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2020 Eylül $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DEĞ</a:t>
                      </a:r>
                      <a:r>
                        <a:rPr lang="tr-TR" sz="14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. %</a:t>
                      </a:r>
                      <a:endParaRPr lang="tr-TR" sz="14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50000"/>
                      </a:schemeClr>
                    </a:solidFill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1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İSTANBUL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120.402.396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136.559.014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13,42%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2 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KOCAELİ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43.989.857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47.150.510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7,18%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3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İZMİR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27.330.116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25.018.163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-8,46%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4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BURSA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21.271.728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20.737.575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-2,51%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5</a:t>
                      </a:r>
                      <a:r>
                        <a:rPr lang="tr-TR" sz="1400" b="0" i="0" u="none" strike="noStrike" baseline="0" dirty="0" smtClean="0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ANKARA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21.086.210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19.024.589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-9,78%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6 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KAYSERİ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15.730.178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17.727.037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12,69%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7 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DENİZLİ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14.042.272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17.452.117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24,28%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8 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KAHRAMANMARAŞ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8.935.530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11.462.950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28,29%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9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KONYA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7.916.296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8.288.915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4,71%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10 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MANİSA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5.069.132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5.505.355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8,61%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11 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MERSİN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4.704.196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3.405.780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-27,60%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12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BALIKESİR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2.709.361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3.060.396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12,96%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3995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13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SAKARYA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2.704.910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2.929.165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8,29%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14</a:t>
                      </a:r>
                      <a:r>
                        <a:rPr lang="tr-TR" sz="1400" b="0" i="0" u="none" strike="noStrike" baseline="0" dirty="0" smtClean="0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TEKİRDAĞ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2.331.043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2.691.117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15,45%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15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GAZİANTEP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1.876.699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2.690.324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43,35%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10" name="5 Dikdörtgen"/>
          <p:cNvSpPr/>
          <p:nvPr/>
        </p:nvSpPr>
        <p:spPr>
          <a:xfrm>
            <a:off x="5080478" y="6309320"/>
            <a:ext cx="217239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1200" dirty="0" smtClean="0">
                <a:latin typeface="Montserrat Light" pitchFamily="50" charset="-94"/>
                <a:cs typeface="Leelawadee UI Semilight" pitchFamily="34" charset="-34"/>
              </a:rPr>
              <a:t> Kaynak</a:t>
            </a:r>
            <a:r>
              <a:rPr lang="en-US" sz="1200" dirty="0" smtClean="0">
                <a:latin typeface="Montserrat Light" pitchFamily="50" charset="-94"/>
                <a:cs typeface="Leelawadee UI Semilight" pitchFamily="34" charset="-34"/>
              </a:rPr>
              <a:t>: </a:t>
            </a:r>
            <a:r>
              <a:rPr lang="tr-TR" sz="1200" dirty="0" smtClean="0">
                <a:latin typeface="Montserrat Light" pitchFamily="50" charset="-94"/>
                <a:cs typeface="Leelawadee UI Semilight" pitchFamily="34" charset="-34"/>
              </a:rPr>
              <a:t>TÜİK –ISIC </a:t>
            </a:r>
            <a:r>
              <a:rPr lang="tr-TR" sz="1200" dirty="0">
                <a:latin typeface="Montserrat Light" pitchFamily="50" charset="-94"/>
                <a:cs typeface="Leelawadee UI Semilight" pitchFamily="34" charset="-34"/>
              </a:rPr>
              <a:t>Rev3-Düzey4(4 </a:t>
            </a:r>
            <a:r>
              <a:rPr lang="tr-TR" sz="1200" dirty="0" err="1">
                <a:latin typeface="Montserrat Light" pitchFamily="50" charset="-94"/>
                <a:cs typeface="Leelawadee UI Semilight" pitchFamily="34" charset="-34"/>
              </a:rPr>
              <a:t>digit</a:t>
            </a:r>
            <a:r>
              <a:rPr lang="tr-TR" sz="1200" dirty="0">
                <a:latin typeface="Montserrat Light" pitchFamily="50" charset="-94"/>
                <a:cs typeface="Leelawadee UI Semilight" pitchFamily="34" charset="-34"/>
              </a:rPr>
              <a:t>)</a:t>
            </a:r>
            <a:endParaRPr lang="tr-TR" sz="12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C:\Users\tgoksen\Desktop\g12.png"/>
          <p:cNvPicPr>
            <a:picLocks noChangeAspect="1" noChangeArrowheads="1"/>
          </p:cNvPicPr>
          <p:nvPr/>
        </p:nvPicPr>
        <p:blipFill>
          <a:blip r:embed="rId2" cstate="print">
            <a:lum bright="10000"/>
          </a:blip>
          <a:srcRect/>
          <a:stretch>
            <a:fillRect/>
          </a:stretch>
        </p:blipFill>
        <p:spPr bwMode="auto">
          <a:xfrm>
            <a:off x="0" y="0"/>
            <a:ext cx="9120336" cy="6858000"/>
          </a:xfrm>
          <a:prstGeom prst="rect">
            <a:avLst/>
          </a:prstGeom>
          <a:noFill/>
        </p:spPr>
      </p:pic>
      <p:sp>
        <p:nvSpPr>
          <p:cNvPr id="9" name="1 Başlık"/>
          <p:cNvSpPr txBox="1">
            <a:spLocks/>
          </p:cNvSpPr>
          <p:nvPr/>
        </p:nvSpPr>
        <p:spPr>
          <a:xfrm>
            <a:off x="928662" y="142852"/>
            <a:ext cx="7643866" cy="95434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>
              <a:spcBef>
                <a:spcPct val="0"/>
              </a:spcBef>
            </a:pPr>
            <a:r>
              <a:rPr lang="tr-TR" sz="2300" b="1" dirty="0" smtClean="0">
                <a:solidFill>
                  <a:srgbClr val="195596"/>
                </a:solidFill>
                <a:latin typeface="Montserrat Hairline" pitchFamily="50" charset="-94"/>
              </a:rPr>
              <a:t>4) 2732-Diğer elektronik ve elektrik telleri ve kabloların imalatı</a:t>
            </a:r>
            <a:endParaRPr lang="tr-TR" sz="2300" b="1" dirty="0">
              <a:solidFill>
                <a:srgbClr val="195596"/>
              </a:solidFill>
              <a:latin typeface="Montserrat Hairline" pitchFamily="50" charset="-94"/>
            </a:endParaRPr>
          </a:p>
        </p:txBody>
      </p:sp>
      <p:cxnSp>
        <p:nvCxnSpPr>
          <p:cNvPr id="17" name="16 Düz Bağlayıcı"/>
          <p:cNvCxnSpPr/>
          <p:nvPr/>
        </p:nvCxnSpPr>
        <p:spPr>
          <a:xfrm flipV="1">
            <a:off x="4572000" y="1196752"/>
            <a:ext cx="0" cy="2160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" name="10 Tablo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000198994"/>
              </p:ext>
            </p:extLst>
          </p:nvPr>
        </p:nvGraphicFramePr>
        <p:xfrm>
          <a:off x="971600" y="1124742"/>
          <a:ext cx="7560842" cy="4714416"/>
        </p:xfrm>
        <a:graphic>
          <a:graphicData uri="http://schemas.openxmlformats.org/drawingml/2006/table">
            <a:tbl>
              <a:tblPr/>
              <a:tblGrid>
                <a:gridCol w="477527"/>
                <a:gridCol w="2387634"/>
                <a:gridCol w="1432581"/>
                <a:gridCol w="1591756"/>
                <a:gridCol w="1671344"/>
              </a:tblGrid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SN</a:t>
                      </a:r>
                      <a:endParaRPr lang="tr-TR" sz="14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tr-TR" sz="1400" b="1" i="0" u="none" strike="noStrike" kern="1200" dirty="0" smtClean="0">
                          <a:solidFill>
                            <a:schemeClr val="bg1"/>
                          </a:solidFill>
                          <a:latin typeface="Arial"/>
                          <a:ea typeface="+mn-ea"/>
                          <a:cs typeface="+mn-cs"/>
                        </a:rPr>
                        <a:t> İLLER</a:t>
                      </a:r>
                      <a:endParaRPr lang="tr-TR" sz="1400" b="1" i="0" u="none" strike="noStrike" kern="1200" dirty="0">
                        <a:solidFill>
                          <a:schemeClr val="bg1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2019 Eylül </a:t>
                      </a:r>
                      <a:r>
                        <a:rPr lang="tr-TR" sz="1400" b="1" i="0" u="none" strike="noStrike" baseline="0" dirty="0" smtClean="0">
                          <a:solidFill>
                            <a:schemeClr val="bg1"/>
                          </a:solidFill>
                          <a:latin typeface="Arial"/>
                        </a:rPr>
                        <a:t>$</a:t>
                      </a:r>
                      <a:endParaRPr lang="tr-TR" sz="1400" b="1" i="0" u="none" strike="noStrike" dirty="0" smtClean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2020 Eylül $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DEĞ</a:t>
                      </a:r>
                      <a:r>
                        <a:rPr lang="tr-TR" sz="14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. %</a:t>
                      </a:r>
                      <a:endParaRPr lang="tr-TR" sz="14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50000"/>
                      </a:schemeClr>
                    </a:solidFill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1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İSTANBUL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62.252.028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56.215.221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-9,70%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2 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DENİZLİ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28.988.417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42.887.673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47,95%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3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İZMİR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18.592.659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17.944.214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-3,49%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4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KAYSERİ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20.671.991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16.203.315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-21,62%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5</a:t>
                      </a:r>
                      <a:r>
                        <a:rPr lang="tr-TR" sz="1400" b="0" i="0" u="none" strike="noStrike" baseline="0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KOCAELİ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9.143.384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12.267.892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34,17%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6 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BURSA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8.258.419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8.033.560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-2,72%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7 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TEKİRDAĞ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3.749.678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3.643.361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-2,84%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8 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ANKARA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4.429.433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3.310.506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-25,26%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9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SAMSUN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3.605.898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3.176.554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-11,91%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10 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ANTALYA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1.815.039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2.373.233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30,75%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11 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ESKİŞEHİR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1.284.156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1.682.601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31,03%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12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MARDİN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434.153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750.944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72,97%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13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MANİSA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420.558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719.493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71,08%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14</a:t>
                      </a:r>
                      <a:r>
                        <a:rPr lang="tr-TR" sz="1400" b="0" i="0" u="none" strike="noStrike" baseline="0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KASTAMONU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507.696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100,00%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15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MERSİN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247.216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435.671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76,23%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7" name="5 Dikdörtgen"/>
          <p:cNvSpPr/>
          <p:nvPr/>
        </p:nvSpPr>
        <p:spPr>
          <a:xfrm>
            <a:off x="5080478" y="6309320"/>
            <a:ext cx="228139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1200" dirty="0" smtClean="0">
                <a:latin typeface="Montserrat Light" pitchFamily="50" charset="-94"/>
                <a:cs typeface="Leelawadee UI Semilight" pitchFamily="34" charset="-34"/>
              </a:rPr>
              <a:t> Kaynak</a:t>
            </a:r>
            <a:r>
              <a:rPr lang="en-US" sz="1200" dirty="0" smtClean="0">
                <a:latin typeface="Montserrat Light" pitchFamily="50" charset="-94"/>
                <a:cs typeface="Leelawadee UI Semilight" pitchFamily="34" charset="-34"/>
              </a:rPr>
              <a:t>: </a:t>
            </a:r>
            <a:r>
              <a:rPr lang="tr-TR" sz="1200" dirty="0" smtClean="0">
                <a:latin typeface="Montserrat Light" pitchFamily="50" charset="-94"/>
                <a:cs typeface="Leelawadee UI Semilight" pitchFamily="34" charset="-34"/>
              </a:rPr>
              <a:t> TÜİK –ISIC </a:t>
            </a:r>
            <a:r>
              <a:rPr lang="tr-TR" sz="1200" dirty="0">
                <a:latin typeface="Montserrat Light" pitchFamily="50" charset="-94"/>
                <a:cs typeface="Leelawadee UI Semilight" pitchFamily="34" charset="-34"/>
              </a:rPr>
              <a:t>Rev3-Düzey4(4 </a:t>
            </a:r>
            <a:r>
              <a:rPr lang="tr-TR" sz="1200" dirty="0" err="1">
                <a:latin typeface="Montserrat Light" pitchFamily="50" charset="-94"/>
                <a:cs typeface="Leelawadee UI Semilight" pitchFamily="34" charset="-34"/>
              </a:rPr>
              <a:t>digit</a:t>
            </a:r>
            <a:r>
              <a:rPr lang="tr-TR" sz="1200" dirty="0">
                <a:latin typeface="Montserrat Light" pitchFamily="50" charset="-94"/>
                <a:cs typeface="Leelawadee UI Semilight" pitchFamily="34" charset="-34"/>
              </a:rPr>
              <a:t>)</a:t>
            </a:r>
            <a:endParaRPr lang="tr-TR" sz="12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C:\Users\tgoksen\Desktop\g12.png"/>
          <p:cNvPicPr>
            <a:picLocks noChangeAspect="1" noChangeArrowheads="1"/>
          </p:cNvPicPr>
          <p:nvPr/>
        </p:nvPicPr>
        <p:blipFill>
          <a:blip r:embed="rId2" cstate="print">
            <a:lum bright="10000"/>
          </a:blip>
          <a:srcRect/>
          <a:stretch>
            <a:fillRect/>
          </a:stretch>
        </p:blipFill>
        <p:spPr bwMode="auto">
          <a:xfrm>
            <a:off x="-36512" y="0"/>
            <a:ext cx="9180512" cy="6858000"/>
          </a:xfrm>
          <a:prstGeom prst="rect">
            <a:avLst/>
          </a:prstGeom>
          <a:noFill/>
        </p:spPr>
      </p:pic>
      <p:sp>
        <p:nvSpPr>
          <p:cNvPr id="9" name="1 Başlık"/>
          <p:cNvSpPr txBox="1">
            <a:spLocks/>
          </p:cNvSpPr>
          <p:nvPr/>
        </p:nvSpPr>
        <p:spPr>
          <a:xfrm>
            <a:off x="928662" y="188640"/>
            <a:ext cx="7624466" cy="88290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>
              <a:spcBef>
                <a:spcPct val="0"/>
              </a:spcBef>
            </a:pPr>
            <a:r>
              <a:rPr lang="tr-TR" sz="2400" b="1" dirty="0" smtClean="0">
                <a:solidFill>
                  <a:srgbClr val="195596"/>
                </a:solidFill>
                <a:latin typeface="Montserrat Hairline" pitchFamily="50" charset="-94"/>
              </a:rPr>
              <a:t>5) 2420- Değerli ana metaller ve diğer demir dışı metallerin imalatı</a:t>
            </a:r>
            <a:endParaRPr kumimoji="0" lang="tr-TR" sz="2400" b="1" i="0" u="none" strike="noStrike" kern="1200" cap="none" spc="0" normalizeH="0" baseline="0" noProof="0" dirty="0" smtClean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uLnTx/>
              <a:uFillTx/>
              <a:latin typeface="Montserrat Hairline" pitchFamily="50" charset="-94"/>
              <a:ea typeface="+mj-ea"/>
              <a:cs typeface="+mj-cs"/>
            </a:endParaRPr>
          </a:p>
        </p:txBody>
      </p:sp>
      <p:cxnSp>
        <p:nvCxnSpPr>
          <p:cNvPr id="17" name="16 Düz Bağlayıcı"/>
          <p:cNvCxnSpPr/>
          <p:nvPr/>
        </p:nvCxnSpPr>
        <p:spPr>
          <a:xfrm flipV="1">
            <a:off x="4572000" y="1196752"/>
            <a:ext cx="0" cy="2160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" name="10 Tablo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45001158"/>
              </p:ext>
            </p:extLst>
          </p:nvPr>
        </p:nvGraphicFramePr>
        <p:xfrm>
          <a:off x="971600" y="1081463"/>
          <a:ext cx="7560842" cy="4704991"/>
        </p:xfrm>
        <a:graphic>
          <a:graphicData uri="http://schemas.openxmlformats.org/drawingml/2006/table">
            <a:tbl>
              <a:tblPr/>
              <a:tblGrid>
                <a:gridCol w="477527"/>
                <a:gridCol w="2387634"/>
                <a:gridCol w="1432581"/>
                <a:gridCol w="1591756"/>
                <a:gridCol w="1671344"/>
              </a:tblGrid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SN</a:t>
                      </a:r>
                      <a:endParaRPr lang="tr-TR" sz="14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tr-TR" sz="1400" b="1" i="0" u="none" strike="noStrike" kern="1200" dirty="0" smtClean="0">
                          <a:solidFill>
                            <a:schemeClr val="bg1"/>
                          </a:solidFill>
                          <a:latin typeface="Arial"/>
                          <a:ea typeface="+mn-ea"/>
                          <a:cs typeface="+mn-cs"/>
                        </a:rPr>
                        <a:t> İLLER</a:t>
                      </a:r>
                      <a:endParaRPr lang="tr-TR" sz="1400" b="1" i="0" u="none" strike="noStrike" kern="1200" dirty="0">
                        <a:solidFill>
                          <a:schemeClr val="bg1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2019 Eylül </a:t>
                      </a:r>
                      <a:r>
                        <a:rPr lang="tr-TR" sz="1400" b="1" i="0" u="none" strike="noStrike" baseline="0" dirty="0" smtClean="0">
                          <a:solidFill>
                            <a:schemeClr val="bg1"/>
                          </a:solidFill>
                          <a:latin typeface="Arial"/>
                        </a:rPr>
                        <a:t>$</a:t>
                      </a:r>
                      <a:endParaRPr lang="tr-TR" sz="1400" b="1" i="0" u="none" strike="noStrike" dirty="0" smtClean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2020 Eylül $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DEĞ</a:t>
                      </a:r>
                      <a:r>
                        <a:rPr lang="tr-TR" sz="14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. %</a:t>
                      </a:r>
                      <a:endParaRPr lang="tr-TR" sz="14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50000"/>
                      </a:schemeClr>
                    </a:solidFill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1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İSTANBUL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392.150.451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297.707.053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-24,08%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2 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KOCAELİ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33.874.844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38.701.112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14,25%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3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DENİZLİ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15.560.769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16.862.495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8,37%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4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ANKARA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8.903.894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11.207.022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25,87%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5</a:t>
                      </a:r>
                      <a:r>
                        <a:rPr lang="tr-TR" sz="1400" b="0" i="0" u="none" strike="noStrike" baseline="0" dirty="0" smtClean="0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KAYSERİ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8.250.772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10.488.431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27,12%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6 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BURSA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7.030.443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7.563.553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7,58%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7 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TEKİRDAĞ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9.716.127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6.723.856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-30,80%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8 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İZMİR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7.817.708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6.455.497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-17,42%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9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ÇORUM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7.278.030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6.098.230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-16,21%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5226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10 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ADANA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2.658.614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3.167.662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19,15%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11 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GAZİANTEP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2.054.473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2.537.603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23,52%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12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KONYA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3.439.417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2.362.182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-31,32%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13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ESKİŞEHİR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1.237.015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1.695.648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37,08%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14</a:t>
                      </a:r>
                      <a:r>
                        <a:rPr lang="tr-TR" sz="1400" b="0" i="0" u="none" strike="noStrike" baseline="0" dirty="0" smtClean="0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HAKKARİ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1.251.360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1.560.750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24,72%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15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KIRKLARELİ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1.137.027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1.405.841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23,64%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10" name="5 Dikdörtgen"/>
          <p:cNvSpPr/>
          <p:nvPr/>
        </p:nvSpPr>
        <p:spPr>
          <a:xfrm>
            <a:off x="5080478" y="6309320"/>
            <a:ext cx="225895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1200" dirty="0" smtClean="0">
                <a:latin typeface="Montserrat Light" pitchFamily="50" charset="-94"/>
                <a:cs typeface="Leelawadee UI Semilight" pitchFamily="34" charset="-34"/>
              </a:rPr>
              <a:t> Kaynak</a:t>
            </a:r>
            <a:r>
              <a:rPr lang="en-US" sz="1200" dirty="0" smtClean="0">
                <a:latin typeface="Montserrat Light" pitchFamily="50" charset="-94"/>
                <a:cs typeface="Leelawadee UI Semilight" pitchFamily="34" charset="-34"/>
              </a:rPr>
              <a:t>: </a:t>
            </a:r>
            <a:r>
              <a:rPr lang="tr-TR" sz="1200" dirty="0" smtClean="0">
                <a:latin typeface="Montserrat Light" pitchFamily="50" charset="-94"/>
                <a:cs typeface="Leelawadee UI Semilight" pitchFamily="34" charset="-34"/>
              </a:rPr>
              <a:t> TÜİK –ISIC </a:t>
            </a:r>
            <a:r>
              <a:rPr lang="tr-TR" sz="1200" dirty="0">
                <a:latin typeface="Montserrat Light" pitchFamily="50" charset="-94"/>
                <a:cs typeface="Leelawadee UI Semilight" pitchFamily="34" charset="-34"/>
              </a:rPr>
              <a:t>Rev3-Düzey4(4 </a:t>
            </a:r>
            <a:r>
              <a:rPr lang="tr-TR" sz="1200" dirty="0" err="1">
                <a:latin typeface="Montserrat Light" pitchFamily="50" charset="-94"/>
                <a:cs typeface="Leelawadee UI Semilight" pitchFamily="34" charset="-34"/>
              </a:rPr>
              <a:t>digit</a:t>
            </a:r>
            <a:r>
              <a:rPr lang="tr-TR" sz="1200" dirty="0">
                <a:latin typeface="Montserrat Light" pitchFamily="50" charset="-94"/>
                <a:cs typeface="Leelawadee UI Semilight" pitchFamily="34" charset="-34"/>
              </a:rPr>
              <a:t>)</a:t>
            </a:r>
            <a:endParaRPr lang="tr-TR" sz="12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C:\Users\tgoksen\Desktop\g12.png"/>
          <p:cNvPicPr>
            <a:picLocks noChangeAspect="1" noChangeArrowheads="1"/>
          </p:cNvPicPr>
          <p:nvPr/>
        </p:nvPicPr>
        <p:blipFill>
          <a:blip r:embed="rId2" cstate="print">
            <a:lum bright="10000"/>
          </a:blip>
          <a:srcRect/>
          <a:stretch>
            <a:fillRect/>
          </a:stretch>
        </p:blipFill>
        <p:spPr bwMode="auto">
          <a:xfrm>
            <a:off x="23664" y="0"/>
            <a:ext cx="9120336" cy="6858000"/>
          </a:xfrm>
          <a:prstGeom prst="rect">
            <a:avLst/>
          </a:prstGeom>
          <a:noFill/>
        </p:spPr>
      </p:pic>
      <p:sp>
        <p:nvSpPr>
          <p:cNvPr id="9" name="1 Başlık"/>
          <p:cNvSpPr txBox="1">
            <a:spLocks/>
          </p:cNvSpPr>
          <p:nvPr/>
        </p:nvSpPr>
        <p:spPr>
          <a:xfrm>
            <a:off x="928662" y="142852"/>
            <a:ext cx="7643866" cy="9537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>
              <a:spcBef>
                <a:spcPct val="0"/>
              </a:spcBef>
            </a:pPr>
            <a:r>
              <a:rPr lang="tr-TR" sz="2400" b="1" dirty="0" smtClean="0">
                <a:solidFill>
                  <a:srgbClr val="195596"/>
                </a:solidFill>
                <a:latin typeface="Montserrat Hairline" pitchFamily="50" charset="-94"/>
              </a:rPr>
              <a:t>6) 1312-</a:t>
            </a:r>
            <a:r>
              <a:rPr lang="nn-NO" sz="2400" b="1" dirty="0" smtClean="0">
                <a:solidFill>
                  <a:srgbClr val="195596"/>
                </a:solidFill>
                <a:latin typeface="Montserrat Hairline" pitchFamily="50" charset="-94"/>
              </a:rPr>
              <a:t>D</a:t>
            </a:r>
            <a:r>
              <a:rPr lang="tr-TR" sz="2400" b="1" dirty="0" smtClean="0">
                <a:solidFill>
                  <a:srgbClr val="195596"/>
                </a:solidFill>
                <a:latin typeface="Montserrat Hairline" pitchFamily="50" charset="-94"/>
              </a:rPr>
              <a:t>o</a:t>
            </a:r>
            <a:r>
              <a:rPr lang="nn-NO" sz="2400" b="1" dirty="0" smtClean="0">
                <a:solidFill>
                  <a:srgbClr val="195596"/>
                </a:solidFill>
                <a:latin typeface="Montserrat Hairline" pitchFamily="50" charset="-94"/>
              </a:rPr>
              <a:t>k</a:t>
            </a:r>
            <a:r>
              <a:rPr lang="tr-TR" sz="2400" b="1" dirty="0" smtClean="0">
                <a:solidFill>
                  <a:srgbClr val="195596"/>
                </a:solidFill>
                <a:latin typeface="Montserrat Hairline" pitchFamily="50" charset="-94"/>
              </a:rPr>
              <a:t>um</a:t>
            </a:r>
            <a:r>
              <a:rPr lang="nn-NO" sz="2400" b="1" dirty="0" smtClean="0">
                <a:solidFill>
                  <a:srgbClr val="195596"/>
                </a:solidFill>
                <a:latin typeface="Montserrat Hairline" pitchFamily="50" charset="-94"/>
              </a:rPr>
              <a:t>a</a:t>
            </a:r>
            <a:endParaRPr kumimoji="0" lang="tr-TR" sz="3000" b="1" i="0" u="none" strike="noStrike" kern="1200" cap="none" spc="0" normalizeH="0" baseline="0" noProof="0" dirty="0" smtClean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uLnTx/>
              <a:uFillTx/>
              <a:latin typeface="Montserrat Hairline" pitchFamily="50" charset="-94"/>
              <a:ea typeface="+mj-ea"/>
              <a:cs typeface="+mj-cs"/>
            </a:endParaRPr>
          </a:p>
        </p:txBody>
      </p:sp>
      <p:cxnSp>
        <p:nvCxnSpPr>
          <p:cNvPr id="17" name="16 Düz Bağlayıcı"/>
          <p:cNvCxnSpPr/>
          <p:nvPr/>
        </p:nvCxnSpPr>
        <p:spPr>
          <a:xfrm flipV="1">
            <a:off x="4572000" y="1196752"/>
            <a:ext cx="0" cy="2160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" name="10 Tablo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942058618"/>
              </p:ext>
            </p:extLst>
          </p:nvPr>
        </p:nvGraphicFramePr>
        <p:xfrm>
          <a:off x="971600" y="1124742"/>
          <a:ext cx="7560842" cy="4714416"/>
        </p:xfrm>
        <a:graphic>
          <a:graphicData uri="http://schemas.openxmlformats.org/drawingml/2006/table">
            <a:tbl>
              <a:tblPr/>
              <a:tblGrid>
                <a:gridCol w="477527"/>
                <a:gridCol w="2387634"/>
                <a:gridCol w="1432581"/>
                <a:gridCol w="1591756"/>
                <a:gridCol w="1671344"/>
              </a:tblGrid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SN</a:t>
                      </a:r>
                      <a:endParaRPr lang="tr-TR" sz="14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tr-TR" sz="1400" b="1" i="0" u="none" strike="noStrike" kern="1200" dirty="0" smtClean="0">
                          <a:solidFill>
                            <a:schemeClr val="bg1"/>
                          </a:solidFill>
                          <a:latin typeface="Arial"/>
                          <a:ea typeface="+mn-ea"/>
                          <a:cs typeface="+mn-cs"/>
                        </a:rPr>
                        <a:t> İLLER</a:t>
                      </a:r>
                      <a:endParaRPr lang="tr-TR" sz="1400" b="1" i="0" u="none" strike="noStrike" kern="1200" dirty="0">
                        <a:solidFill>
                          <a:schemeClr val="bg1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2019 Eylül </a:t>
                      </a:r>
                      <a:r>
                        <a:rPr lang="tr-TR" sz="1400" b="1" i="0" u="none" strike="noStrike" baseline="0" dirty="0" smtClean="0">
                          <a:solidFill>
                            <a:schemeClr val="bg1"/>
                          </a:solidFill>
                          <a:latin typeface="Arial"/>
                        </a:rPr>
                        <a:t>$</a:t>
                      </a:r>
                      <a:endParaRPr lang="tr-TR" sz="1400" b="1" i="0" u="none" strike="noStrike" dirty="0" smtClean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2020 Eylül $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DEĞ</a:t>
                      </a:r>
                      <a:r>
                        <a:rPr lang="tr-TR" sz="14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. %</a:t>
                      </a:r>
                      <a:endParaRPr lang="tr-TR" sz="14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50000"/>
                      </a:schemeClr>
                    </a:solidFill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1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İSTANBUL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79.941.867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76.566.412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-4,22%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2 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BURSA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56.137.111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53.185.880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-5,26%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3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DENİZLİ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13.580.631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13.092.506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-3,59%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4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ADANA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16.174.916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11.503.357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-28,88%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5</a:t>
                      </a:r>
                      <a:r>
                        <a:rPr lang="tr-TR" sz="1400" b="0" i="0" u="none" strike="noStrike" baseline="0" dirty="0" smtClean="0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GAZİANTEP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14.204.647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9.470.504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-33,33%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6 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KAYSERİ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9.431.953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9.351.324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-0,85%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7 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KAHRAMANMARAŞ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8.710.026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8.550.169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-1,84%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8 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TEKİRDAĞ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4.780.487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4.439.803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-7,13%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9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İZMİR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2.981.087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3.390.496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13,73%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10 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AYDIN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1.773.070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1.620.579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-8,60%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11 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MARDİN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703.361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830.728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18,11%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12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UŞAK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948.486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679.507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-28,36%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13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MERSİN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646.069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663.781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2,74%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14</a:t>
                      </a:r>
                      <a:r>
                        <a:rPr lang="tr-TR" sz="1400" b="0" i="0" u="none" strike="noStrike" baseline="0" dirty="0" smtClean="0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BALIKESİR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171.146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283.680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65,75%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15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KOCAELİ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122.532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205.788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67,95%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2" name="Dikdörtgen 1"/>
          <p:cNvSpPr/>
          <p:nvPr/>
        </p:nvSpPr>
        <p:spPr>
          <a:xfrm>
            <a:off x="5004048" y="6156012"/>
            <a:ext cx="38884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dirty="0">
                <a:latin typeface="Montserrat Light" pitchFamily="50" charset="-94"/>
                <a:cs typeface="Leelawadee UI Semilight" pitchFamily="34" charset="-34"/>
              </a:rPr>
              <a:t> </a:t>
            </a:r>
            <a:r>
              <a:rPr lang="tr-TR" sz="1200" dirty="0">
                <a:latin typeface="Montserrat Light" pitchFamily="50" charset="-94"/>
                <a:cs typeface="Leelawadee UI Semilight" pitchFamily="34" charset="-34"/>
              </a:rPr>
              <a:t>Kaynak</a:t>
            </a:r>
            <a:r>
              <a:rPr lang="en-US" sz="1200" dirty="0">
                <a:latin typeface="Montserrat Light" pitchFamily="50" charset="-94"/>
                <a:cs typeface="Leelawadee UI Semilight" pitchFamily="34" charset="-34"/>
              </a:rPr>
              <a:t>: </a:t>
            </a:r>
            <a:r>
              <a:rPr lang="tr-TR" sz="1200" dirty="0" smtClean="0">
                <a:latin typeface="Montserrat Light" pitchFamily="50" charset="-94"/>
                <a:cs typeface="Leelawadee UI Semilight" pitchFamily="34" charset="-34"/>
              </a:rPr>
              <a:t> </a:t>
            </a:r>
            <a:r>
              <a:rPr lang="tr-TR" sz="1200" dirty="0">
                <a:latin typeface="Montserrat Light" pitchFamily="50" charset="-94"/>
                <a:cs typeface="Leelawadee UI Semilight" pitchFamily="34" charset="-34"/>
              </a:rPr>
              <a:t>TÜİK –ISIC Rev3-Düzey4(4 </a:t>
            </a:r>
            <a:r>
              <a:rPr lang="tr-TR" sz="1200" dirty="0" err="1">
                <a:latin typeface="Montserrat Light" pitchFamily="50" charset="-94"/>
                <a:cs typeface="Leelawadee UI Semilight" pitchFamily="34" charset="-34"/>
              </a:rPr>
              <a:t>digit</a:t>
            </a:r>
            <a:r>
              <a:rPr lang="tr-TR" sz="1200" dirty="0">
                <a:latin typeface="Montserrat Light" pitchFamily="50" charset="-94"/>
                <a:cs typeface="Leelawadee UI Semilight" pitchFamily="34" charset="-34"/>
              </a:rPr>
              <a:t>)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C:\Users\tgoksen\Desktop\g12.png"/>
          <p:cNvPicPr>
            <a:picLocks noChangeAspect="1" noChangeArrowheads="1"/>
          </p:cNvPicPr>
          <p:nvPr/>
        </p:nvPicPr>
        <p:blipFill>
          <a:blip r:embed="rId2" cstate="print">
            <a:lum bright="10000"/>
          </a:blip>
          <a:srcRect/>
          <a:stretch>
            <a:fillRect/>
          </a:stretch>
        </p:blipFill>
        <p:spPr bwMode="auto">
          <a:xfrm>
            <a:off x="23664" y="0"/>
            <a:ext cx="9120336" cy="6858000"/>
          </a:xfrm>
          <a:prstGeom prst="rect">
            <a:avLst/>
          </a:prstGeom>
          <a:noFill/>
        </p:spPr>
      </p:pic>
      <p:cxnSp>
        <p:nvCxnSpPr>
          <p:cNvPr id="17" name="16 Düz Bağlayıcı"/>
          <p:cNvCxnSpPr/>
          <p:nvPr/>
        </p:nvCxnSpPr>
        <p:spPr>
          <a:xfrm flipV="1">
            <a:off x="4572000" y="1196752"/>
            <a:ext cx="0" cy="2160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" name="10 Tablo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699001450"/>
              </p:ext>
            </p:extLst>
          </p:nvPr>
        </p:nvGraphicFramePr>
        <p:xfrm>
          <a:off x="971600" y="1124742"/>
          <a:ext cx="7560842" cy="4714416"/>
        </p:xfrm>
        <a:graphic>
          <a:graphicData uri="http://schemas.openxmlformats.org/drawingml/2006/table">
            <a:tbl>
              <a:tblPr/>
              <a:tblGrid>
                <a:gridCol w="477527"/>
                <a:gridCol w="2387634"/>
                <a:gridCol w="1432581"/>
                <a:gridCol w="1591756"/>
                <a:gridCol w="1671344"/>
              </a:tblGrid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SN</a:t>
                      </a:r>
                      <a:endParaRPr lang="tr-TR" sz="14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tr-TR" sz="1400" b="1" i="0" u="none" strike="noStrike" kern="1200" dirty="0" smtClean="0">
                          <a:solidFill>
                            <a:schemeClr val="bg1"/>
                          </a:solidFill>
                          <a:latin typeface="Arial"/>
                          <a:ea typeface="+mn-ea"/>
                          <a:cs typeface="+mn-cs"/>
                        </a:rPr>
                        <a:t> İLLER</a:t>
                      </a:r>
                      <a:endParaRPr lang="tr-TR" sz="1400" b="1" i="0" u="none" strike="noStrike" kern="1200" dirty="0">
                        <a:solidFill>
                          <a:schemeClr val="bg1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2019 Eylül </a:t>
                      </a:r>
                      <a:r>
                        <a:rPr lang="tr-TR" sz="1400" b="1" i="0" u="none" strike="noStrike" baseline="0" dirty="0" smtClean="0">
                          <a:solidFill>
                            <a:schemeClr val="bg1"/>
                          </a:solidFill>
                          <a:latin typeface="Arial"/>
                        </a:rPr>
                        <a:t>$</a:t>
                      </a:r>
                      <a:endParaRPr lang="tr-TR" sz="1400" b="1" i="0" u="none" strike="noStrike" dirty="0" smtClean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2020 Eylül $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DEĞ</a:t>
                      </a:r>
                      <a:r>
                        <a:rPr lang="tr-TR" sz="14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. %</a:t>
                      </a:r>
                      <a:endParaRPr lang="tr-TR" sz="14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50000"/>
                      </a:schemeClr>
                    </a:solidFill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1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İSTANBUL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64.859.699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54.006.241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-16,73%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2 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ANKARA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57.696.893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45.533.889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-21,08%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3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KOCAELİ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7.363.040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10.429.853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41,65%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4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İZMİR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11.881.101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8.832.216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-25,66%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5</a:t>
                      </a:r>
                      <a:r>
                        <a:rPr lang="tr-TR" sz="1400" b="0" i="0" u="none" strike="noStrike" baseline="0" dirty="0" smtClean="0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KAYSERİ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7.943.626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8.624.691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8,57%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6 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ANTALYA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4.894.449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4.570.676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-6,62%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7 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MERSİN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2.341.756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4.399.580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87,88%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8 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ADANA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1.058.700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4.271.902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303,50%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9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SAKARYA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6.599.678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4.017.539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-39,13%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10 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DENİZLİ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478.255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3.921.527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719,97%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11 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BURSA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883.028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2.758.459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212,39%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12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HATAY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589.363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2.327.410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294,90%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13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KONYA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1.363.005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2.304.878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69,10%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14</a:t>
                      </a:r>
                      <a:r>
                        <a:rPr lang="tr-TR" sz="1400" b="0" i="0" u="none" strike="noStrike" baseline="0" dirty="0" smtClean="0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GAZİANTEP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2.464.380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1.597.689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-35,17%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15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KASTAMONU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86.085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1.483.866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1623,72%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10" name="1 Başlık"/>
          <p:cNvSpPr txBox="1">
            <a:spLocks/>
          </p:cNvSpPr>
          <p:nvPr/>
        </p:nvSpPr>
        <p:spPr>
          <a:xfrm>
            <a:off x="928662" y="116632"/>
            <a:ext cx="7643866" cy="102635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>
              <a:spcBef>
                <a:spcPct val="0"/>
              </a:spcBef>
            </a:pPr>
            <a:r>
              <a:rPr lang="tr-TR" sz="2400" b="1" dirty="0" smtClean="0">
                <a:solidFill>
                  <a:srgbClr val="195596"/>
                </a:solidFill>
                <a:latin typeface="Montserrat Hairline" pitchFamily="50" charset="-94"/>
              </a:rPr>
              <a:t>7) 2511-</a:t>
            </a:r>
            <a:r>
              <a:rPr lang="nn-NO" sz="2400" b="1" dirty="0">
                <a:solidFill>
                  <a:srgbClr val="195596"/>
                </a:solidFill>
                <a:latin typeface="Montserrat Hairline" pitchFamily="50" charset="-94"/>
              </a:rPr>
              <a:t>Metal </a:t>
            </a:r>
            <a:r>
              <a:rPr lang="tr-TR" sz="2400" b="1" dirty="0" smtClean="0">
                <a:solidFill>
                  <a:srgbClr val="195596"/>
                </a:solidFill>
                <a:latin typeface="Montserrat Hairline" pitchFamily="50" charset="-94"/>
              </a:rPr>
              <a:t>y</a:t>
            </a:r>
            <a:r>
              <a:rPr lang="nn-NO" sz="2400" b="1" dirty="0" smtClean="0">
                <a:solidFill>
                  <a:srgbClr val="195596"/>
                </a:solidFill>
                <a:latin typeface="Montserrat Hairline" pitchFamily="50" charset="-94"/>
              </a:rPr>
              <a:t>apı </a:t>
            </a:r>
            <a:r>
              <a:rPr lang="tr-TR" sz="2400" b="1" dirty="0" smtClean="0">
                <a:solidFill>
                  <a:srgbClr val="195596"/>
                </a:solidFill>
                <a:latin typeface="Montserrat Hairline" pitchFamily="50" charset="-94"/>
              </a:rPr>
              <a:t>m</a:t>
            </a:r>
            <a:r>
              <a:rPr lang="nn-NO" sz="2400" b="1" dirty="0" smtClean="0">
                <a:solidFill>
                  <a:srgbClr val="195596"/>
                </a:solidFill>
                <a:latin typeface="Montserrat Hairline" pitchFamily="50" charset="-94"/>
              </a:rPr>
              <a:t>alzemeleri</a:t>
            </a:r>
            <a:r>
              <a:rPr lang="tr-TR" sz="2400" b="1" dirty="0" smtClean="0">
                <a:solidFill>
                  <a:srgbClr val="195596"/>
                </a:solidFill>
                <a:latin typeface="Montserrat Hairline" pitchFamily="50" charset="-94"/>
              </a:rPr>
              <a:t> imalatı</a:t>
            </a:r>
            <a:endParaRPr lang="tr-TR" sz="1200" b="1" dirty="0">
              <a:solidFill>
                <a:srgbClr val="195596"/>
              </a:solidFill>
              <a:latin typeface="Montserrat Hairline" pitchFamily="50" charset="-94"/>
            </a:endParaRPr>
          </a:p>
        </p:txBody>
      </p:sp>
      <p:sp>
        <p:nvSpPr>
          <p:cNvPr id="7" name="5 Dikdörtgen"/>
          <p:cNvSpPr/>
          <p:nvPr/>
        </p:nvSpPr>
        <p:spPr>
          <a:xfrm>
            <a:off x="5080478" y="6248345"/>
            <a:ext cx="225895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1200" dirty="0" smtClean="0">
                <a:latin typeface="Montserrat Light" pitchFamily="50" charset="-94"/>
                <a:cs typeface="Leelawadee UI Semilight" pitchFamily="34" charset="-34"/>
              </a:rPr>
              <a:t> Kaynak</a:t>
            </a:r>
            <a:r>
              <a:rPr lang="en-US" sz="1200" dirty="0" smtClean="0">
                <a:latin typeface="Montserrat Light" pitchFamily="50" charset="-94"/>
                <a:cs typeface="Leelawadee UI Semilight" pitchFamily="34" charset="-34"/>
              </a:rPr>
              <a:t>: </a:t>
            </a:r>
            <a:r>
              <a:rPr lang="tr-TR" sz="1200" dirty="0" smtClean="0">
                <a:latin typeface="Montserrat Light" pitchFamily="50" charset="-94"/>
                <a:cs typeface="Leelawadee UI Semilight" pitchFamily="34" charset="-34"/>
              </a:rPr>
              <a:t> TÜİK –ISIC </a:t>
            </a:r>
            <a:r>
              <a:rPr lang="tr-TR" sz="1200" dirty="0">
                <a:latin typeface="Montserrat Light" pitchFamily="50" charset="-94"/>
                <a:cs typeface="Leelawadee UI Semilight" pitchFamily="34" charset="-34"/>
              </a:rPr>
              <a:t>Rev3-Düzey4(4 </a:t>
            </a:r>
            <a:r>
              <a:rPr lang="tr-TR" sz="1200" dirty="0" err="1">
                <a:latin typeface="Montserrat Light" pitchFamily="50" charset="-94"/>
                <a:cs typeface="Leelawadee UI Semilight" pitchFamily="34" charset="-34"/>
              </a:rPr>
              <a:t>digit</a:t>
            </a:r>
            <a:r>
              <a:rPr lang="tr-TR" sz="1200" dirty="0">
                <a:latin typeface="Montserrat Light" pitchFamily="50" charset="-94"/>
                <a:cs typeface="Leelawadee UI Semilight" pitchFamily="34" charset="-34"/>
              </a:rPr>
              <a:t>)</a:t>
            </a:r>
            <a:endParaRPr lang="tr-TR" sz="12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C:\Users\tgoksen\Desktop\g12.png"/>
          <p:cNvPicPr>
            <a:picLocks noChangeAspect="1" noChangeArrowheads="1"/>
          </p:cNvPicPr>
          <p:nvPr/>
        </p:nvPicPr>
        <p:blipFill>
          <a:blip r:embed="rId2" cstate="print">
            <a:lum bright="10000"/>
          </a:blip>
          <a:srcRect/>
          <a:stretch>
            <a:fillRect/>
          </a:stretch>
        </p:blipFill>
        <p:spPr bwMode="auto">
          <a:xfrm>
            <a:off x="23664" y="0"/>
            <a:ext cx="9120336" cy="6858000"/>
          </a:xfrm>
          <a:prstGeom prst="rect">
            <a:avLst/>
          </a:prstGeom>
          <a:noFill/>
        </p:spPr>
      </p:pic>
      <p:sp>
        <p:nvSpPr>
          <p:cNvPr id="9" name="1 Başlık"/>
          <p:cNvSpPr txBox="1">
            <a:spLocks/>
          </p:cNvSpPr>
          <p:nvPr/>
        </p:nvSpPr>
        <p:spPr>
          <a:xfrm>
            <a:off x="928662" y="142852"/>
            <a:ext cx="7643866" cy="10001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>
              <a:spcBef>
                <a:spcPct val="0"/>
              </a:spcBef>
            </a:pPr>
            <a:r>
              <a:rPr lang="tr-TR" sz="2400" b="1" dirty="0">
                <a:solidFill>
                  <a:srgbClr val="195596"/>
                </a:solidFill>
                <a:latin typeface="Montserrat Hairline" pitchFamily="50" charset="-94"/>
              </a:rPr>
              <a:t>8</a:t>
            </a:r>
            <a:r>
              <a:rPr lang="tr-TR" sz="2400" b="1" dirty="0" smtClean="0">
                <a:solidFill>
                  <a:srgbClr val="195596"/>
                </a:solidFill>
                <a:latin typeface="Montserrat Hairline" pitchFamily="50" charset="-94"/>
              </a:rPr>
              <a:t>) 1311- </a:t>
            </a:r>
            <a:r>
              <a:rPr lang="nn-NO" sz="2400" b="1" dirty="0" smtClean="0">
                <a:solidFill>
                  <a:srgbClr val="195596"/>
                </a:solidFill>
                <a:latin typeface="Montserrat Hairline" pitchFamily="50" charset="-94"/>
              </a:rPr>
              <a:t>Tekstil Elyafı</a:t>
            </a:r>
            <a:r>
              <a:rPr lang="tr-TR" sz="2400" b="1" dirty="0" err="1" smtClean="0">
                <a:solidFill>
                  <a:srgbClr val="195596"/>
                </a:solidFill>
                <a:latin typeface="Montserrat Hairline" pitchFamily="50" charset="-94"/>
              </a:rPr>
              <a:t>nın</a:t>
            </a:r>
            <a:r>
              <a:rPr lang="tr-TR" sz="2400" b="1" dirty="0" smtClean="0">
                <a:solidFill>
                  <a:srgbClr val="195596"/>
                </a:solidFill>
                <a:latin typeface="Montserrat Hairline" pitchFamily="50" charset="-94"/>
              </a:rPr>
              <a:t> hazırlanması ve bükülmesi</a:t>
            </a:r>
            <a:endParaRPr lang="tr-TR" sz="2400" b="1" dirty="0">
              <a:solidFill>
                <a:srgbClr val="195596"/>
              </a:solidFill>
              <a:latin typeface="Montserrat Hairline" pitchFamily="50" charset="-94"/>
            </a:endParaRPr>
          </a:p>
        </p:txBody>
      </p:sp>
      <p:cxnSp>
        <p:nvCxnSpPr>
          <p:cNvPr id="17" name="16 Düz Bağlayıcı"/>
          <p:cNvCxnSpPr/>
          <p:nvPr/>
        </p:nvCxnSpPr>
        <p:spPr>
          <a:xfrm flipV="1">
            <a:off x="4572000" y="1196752"/>
            <a:ext cx="0" cy="2160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" name="10 Tablo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030431948"/>
              </p:ext>
            </p:extLst>
          </p:nvPr>
        </p:nvGraphicFramePr>
        <p:xfrm>
          <a:off x="971600" y="1124742"/>
          <a:ext cx="7560842" cy="4714416"/>
        </p:xfrm>
        <a:graphic>
          <a:graphicData uri="http://schemas.openxmlformats.org/drawingml/2006/table">
            <a:tbl>
              <a:tblPr/>
              <a:tblGrid>
                <a:gridCol w="477527"/>
                <a:gridCol w="2387634"/>
                <a:gridCol w="1432581"/>
                <a:gridCol w="1591756"/>
                <a:gridCol w="1671344"/>
              </a:tblGrid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SN</a:t>
                      </a:r>
                      <a:endParaRPr lang="tr-TR" sz="14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tr-TR" sz="1400" b="1" i="0" u="none" strike="noStrike" kern="1200" dirty="0" smtClean="0">
                          <a:solidFill>
                            <a:schemeClr val="bg1"/>
                          </a:solidFill>
                          <a:latin typeface="Arial"/>
                          <a:ea typeface="+mn-ea"/>
                          <a:cs typeface="+mn-cs"/>
                        </a:rPr>
                        <a:t> İLLER</a:t>
                      </a:r>
                      <a:endParaRPr lang="tr-TR" sz="1400" b="1" i="0" u="none" strike="noStrike" kern="1200" dirty="0">
                        <a:solidFill>
                          <a:schemeClr val="bg1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2019 Eylül </a:t>
                      </a:r>
                      <a:r>
                        <a:rPr lang="tr-TR" sz="1400" b="1" i="0" u="none" strike="noStrike" baseline="0" dirty="0" smtClean="0">
                          <a:solidFill>
                            <a:schemeClr val="bg1"/>
                          </a:solidFill>
                          <a:latin typeface="Arial"/>
                        </a:rPr>
                        <a:t>$</a:t>
                      </a:r>
                      <a:endParaRPr lang="tr-TR" sz="1400" b="1" i="0" u="none" strike="noStrike" dirty="0" smtClean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2020 Eylül $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DEĞ</a:t>
                      </a:r>
                      <a:r>
                        <a:rPr lang="tr-TR" sz="14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. %</a:t>
                      </a:r>
                      <a:endParaRPr lang="tr-TR" sz="14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50000"/>
                      </a:schemeClr>
                    </a:solidFill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1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GAZİANTEP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48.915.364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50.545.652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3,33%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2 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İSTANBUL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32.309.363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29.761.736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-7,89%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3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KAHRAMANMARAŞ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13.960.339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11.507.089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-17,57%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4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BURSA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7.930.241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10.657.814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34,39%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5</a:t>
                      </a:r>
                      <a:r>
                        <a:rPr lang="tr-TR" sz="1400" b="0" i="0" u="none" strike="noStrike" baseline="0" dirty="0" smtClean="0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KAYSERİ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4.023.965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6.541.697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62,57%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6 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UŞAK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3.235.613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3.871.092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19,64%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7 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DENİZLİ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3.691.490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3.003.083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-18,65%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8 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OSMANİYE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3.072.282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2.988.071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-2,74%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9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TEKİRDAĞ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2.659.992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2.180.254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-18,04%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10 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ISPARTA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764.625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1.983.573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159,42%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11 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HATAY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870.420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1.242.808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42,78%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12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İZMİR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1.454.322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1.051.673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-27,69%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13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ADANA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483.205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965.569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99,83%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14</a:t>
                      </a:r>
                      <a:r>
                        <a:rPr lang="tr-TR" sz="1400" b="0" i="0" u="none" strike="noStrike" baseline="0" dirty="0" smtClean="0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MERSİN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171.449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557.411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225,12%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15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MALATYA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354.190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321.743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-9,16%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7" name="5 Dikdörtgen"/>
          <p:cNvSpPr/>
          <p:nvPr/>
        </p:nvSpPr>
        <p:spPr>
          <a:xfrm>
            <a:off x="5080478" y="6309320"/>
            <a:ext cx="217239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1200" dirty="0" smtClean="0">
                <a:latin typeface="Montserrat Light" pitchFamily="50" charset="-94"/>
                <a:cs typeface="Leelawadee UI Semilight" pitchFamily="34" charset="-34"/>
              </a:rPr>
              <a:t> Kaynak</a:t>
            </a:r>
            <a:r>
              <a:rPr lang="en-US" sz="1200" dirty="0" smtClean="0">
                <a:latin typeface="Montserrat Light" pitchFamily="50" charset="-94"/>
                <a:cs typeface="Leelawadee UI Semilight" pitchFamily="34" charset="-34"/>
              </a:rPr>
              <a:t>: </a:t>
            </a:r>
            <a:r>
              <a:rPr lang="tr-TR" sz="1200" dirty="0" smtClean="0">
                <a:latin typeface="Montserrat Light" pitchFamily="50" charset="-94"/>
                <a:cs typeface="Leelawadee UI Semilight" pitchFamily="34" charset="-34"/>
              </a:rPr>
              <a:t>TÜİK –ISIC </a:t>
            </a:r>
            <a:r>
              <a:rPr lang="tr-TR" sz="1200" dirty="0">
                <a:latin typeface="Montserrat Light" pitchFamily="50" charset="-94"/>
                <a:cs typeface="Leelawadee UI Semilight" pitchFamily="34" charset="-34"/>
              </a:rPr>
              <a:t>Rev3-Düzey4(4 </a:t>
            </a:r>
            <a:r>
              <a:rPr lang="tr-TR" sz="1200" dirty="0" err="1">
                <a:latin typeface="Montserrat Light" pitchFamily="50" charset="-94"/>
                <a:cs typeface="Leelawadee UI Semilight" pitchFamily="34" charset="-34"/>
              </a:rPr>
              <a:t>digit</a:t>
            </a:r>
            <a:r>
              <a:rPr lang="tr-TR" sz="1200" dirty="0">
                <a:latin typeface="Montserrat Light" pitchFamily="50" charset="-94"/>
                <a:cs typeface="Leelawadee UI Semilight" pitchFamily="34" charset="-34"/>
              </a:rPr>
              <a:t>)</a:t>
            </a:r>
            <a:endParaRPr lang="tr-TR" sz="1200" dirty="0"/>
          </a:p>
        </p:txBody>
      </p:sp>
    </p:spTree>
    <p:extLst>
      <p:ext uri="{BB962C8B-B14F-4D97-AF65-F5344CB8AC3E}">
        <p14:creationId xmlns:p14="http://schemas.microsoft.com/office/powerpoint/2010/main" xmlns="" val="92554531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C:\Users\tgoksen\Desktop\g12.png"/>
          <p:cNvPicPr>
            <a:picLocks noChangeAspect="1" noChangeArrowheads="1"/>
          </p:cNvPicPr>
          <p:nvPr/>
        </p:nvPicPr>
        <p:blipFill>
          <a:blip r:embed="rId2" cstate="print">
            <a:lum bright="10000"/>
          </a:blip>
          <a:srcRect/>
          <a:stretch>
            <a:fillRect/>
          </a:stretch>
        </p:blipFill>
        <p:spPr bwMode="auto">
          <a:xfrm>
            <a:off x="23664" y="0"/>
            <a:ext cx="9120336" cy="6858000"/>
          </a:xfrm>
          <a:prstGeom prst="rect">
            <a:avLst/>
          </a:prstGeom>
          <a:noFill/>
        </p:spPr>
      </p:pic>
      <p:sp>
        <p:nvSpPr>
          <p:cNvPr id="9" name="1 Başlık"/>
          <p:cNvSpPr txBox="1">
            <a:spLocks/>
          </p:cNvSpPr>
          <p:nvPr/>
        </p:nvSpPr>
        <p:spPr>
          <a:xfrm>
            <a:off x="928662" y="214290"/>
            <a:ext cx="7643866" cy="85725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>
              <a:spcBef>
                <a:spcPct val="0"/>
              </a:spcBef>
            </a:pPr>
            <a:r>
              <a:rPr lang="tr-TR" sz="2400" b="1" dirty="0" smtClean="0">
                <a:solidFill>
                  <a:srgbClr val="195596"/>
                </a:solidFill>
                <a:latin typeface="Montserrat Hairline" pitchFamily="50" charset="-94"/>
              </a:rPr>
              <a:t>9) 0729-</a:t>
            </a:r>
            <a:r>
              <a:rPr lang="nn-NO" sz="2400" b="1" dirty="0" smtClean="0">
                <a:solidFill>
                  <a:srgbClr val="195596"/>
                </a:solidFill>
                <a:latin typeface="Montserrat Hairline" pitchFamily="50" charset="-94"/>
              </a:rPr>
              <a:t>D</a:t>
            </a:r>
            <a:r>
              <a:rPr lang="tr-TR" sz="2400" b="1" dirty="0" smtClean="0">
                <a:solidFill>
                  <a:srgbClr val="195596"/>
                </a:solidFill>
                <a:latin typeface="Montserrat Hairline" pitchFamily="50" charset="-94"/>
              </a:rPr>
              <a:t>iğe</a:t>
            </a:r>
            <a:r>
              <a:rPr lang="nn-NO" sz="2400" b="1" dirty="0" smtClean="0">
                <a:solidFill>
                  <a:srgbClr val="195596"/>
                </a:solidFill>
                <a:latin typeface="Montserrat Hairline" pitchFamily="50" charset="-94"/>
              </a:rPr>
              <a:t>r</a:t>
            </a:r>
            <a:r>
              <a:rPr lang="tr-TR" sz="2400" b="1" dirty="0" smtClean="0">
                <a:solidFill>
                  <a:srgbClr val="195596"/>
                </a:solidFill>
                <a:latin typeface="Montserrat Hairline" pitchFamily="50" charset="-94"/>
              </a:rPr>
              <a:t> demir dışı metal cevherlerin madenciliği</a:t>
            </a:r>
            <a:endParaRPr kumimoji="0" lang="tr-TR" sz="2400" b="1" i="0" u="none" strike="noStrike" kern="1200" cap="none" spc="0" normalizeH="0" baseline="0" noProof="0" dirty="0" smtClean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uLnTx/>
              <a:uFillTx/>
              <a:latin typeface="Montserrat Hairline" pitchFamily="50" charset="-94"/>
              <a:ea typeface="+mj-ea"/>
              <a:cs typeface="+mj-cs"/>
            </a:endParaRPr>
          </a:p>
        </p:txBody>
      </p:sp>
      <p:cxnSp>
        <p:nvCxnSpPr>
          <p:cNvPr id="17" name="16 Düz Bağlayıcı"/>
          <p:cNvCxnSpPr/>
          <p:nvPr/>
        </p:nvCxnSpPr>
        <p:spPr>
          <a:xfrm flipV="1">
            <a:off x="4572000" y="1196752"/>
            <a:ext cx="0" cy="2160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" name="10 Tablo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650847106"/>
              </p:ext>
            </p:extLst>
          </p:nvPr>
        </p:nvGraphicFramePr>
        <p:xfrm>
          <a:off x="971600" y="1124744"/>
          <a:ext cx="7560842" cy="4718227"/>
        </p:xfrm>
        <a:graphic>
          <a:graphicData uri="http://schemas.openxmlformats.org/drawingml/2006/table">
            <a:tbl>
              <a:tblPr/>
              <a:tblGrid>
                <a:gridCol w="477527"/>
                <a:gridCol w="2387634"/>
                <a:gridCol w="1432581"/>
                <a:gridCol w="1591756"/>
                <a:gridCol w="1671344"/>
              </a:tblGrid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SN</a:t>
                      </a:r>
                      <a:endParaRPr lang="tr-TR" sz="14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tr-TR" sz="1400" b="1" i="0" u="none" strike="noStrike" kern="1200" dirty="0" smtClean="0">
                          <a:solidFill>
                            <a:schemeClr val="bg1"/>
                          </a:solidFill>
                          <a:latin typeface="Arial"/>
                          <a:ea typeface="+mn-ea"/>
                          <a:cs typeface="+mn-cs"/>
                        </a:rPr>
                        <a:t> İLLER</a:t>
                      </a:r>
                      <a:endParaRPr lang="tr-TR" sz="1400" b="1" i="0" u="none" strike="noStrike" kern="1200" dirty="0">
                        <a:solidFill>
                          <a:schemeClr val="bg1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2019 Eylül </a:t>
                      </a:r>
                      <a:r>
                        <a:rPr lang="tr-TR" sz="1400" b="1" i="0" u="none" strike="noStrike" baseline="0" dirty="0" smtClean="0">
                          <a:solidFill>
                            <a:schemeClr val="bg1"/>
                          </a:solidFill>
                          <a:latin typeface="Arial"/>
                        </a:rPr>
                        <a:t>$</a:t>
                      </a:r>
                      <a:endParaRPr lang="tr-TR" sz="1400" b="1" i="0" u="none" strike="noStrike" dirty="0" smtClean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2020 Eylül $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DEĞ</a:t>
                      </a:r>
                      <a:r>
                        <a:rPr lang="tr-TR" sz="14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. %</a:t>
                      </a:r>
                      <a:endParaRPr lang="tr-TR" sz="14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50000"/>
                      </a:schemeClr>
                    </a:solidFill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1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ANKARA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14.279.392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33.247.040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132,83%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2 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İSTANBUL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31.512.650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21.876.437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-30,58%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3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RİZE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5.225.615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10.879.200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108,19%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4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KASTAMONU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195.822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9.974.360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4993,58%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5</a:t>
                      </a:r>
                      <a:r>
                        <a:rPr lang="tr-TR" sz="1400" b="0" i="0" u="none" strike="noStrike" baseline="0" dirty="0" smtClean="0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KAYSERİ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6.657.086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6.390.412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-4,01%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6 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GÜMÜŞHANE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1.678.814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3.396.289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102,30%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7 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ELAZIĞ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4.748.660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2.994.974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-36,93%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298462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8 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HATAY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527.430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2.812.917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433,33%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9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HAKKARİ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523.789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2.111.798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303,18%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10 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İZMİR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3.096.484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1.317.273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-57,46%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11 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KOCAELİ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996.018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1.125.336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12,98%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12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ANTALYA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331.692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843.511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154,31%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13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MERSİN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115.385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823.500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613,70%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14</a:t>
                      </a:r>
                      <a:r>
                        <a:rPr lang="tr-TR" sz="1400" b="0" i="0" u="none" strike="noStrike" baseline="0" dirty="0" smtClean="0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SİVAS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408.472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756.974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85,32%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15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KONYA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2.573.469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564.238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-78,07%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7" name="5 Dikdörtgen"/>
          <p:cNvSpPr/>
          <p:nvPr/>
        </p:nvSpPr>
        <p:spPr>
          <a:xfrm>
            <a:off x="5080478" y="6309320"/>
            <a:ext cx="217239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1200" dirty="0" smtClean="0">
                <a:latin typeface="Montserrat Light" pitchFamily="50" charset="-94"/>
                <a:cs typeface="Leelawadee UI Semilight" pitchFamily="34" charset="-34"/>
              </a:rPr>
              <a:t> Kaynak</a:t>
            </a:r>
            <a:r>
              <a:rPr lang="en-US" sz="1200" dirty="0" smtClean="0">
                <a:latin typeface="Montserrat Light" pitchFamily="50" charset="-94"/>
                <a:cs typeface="Leelawadee UI Semilight" pitchFamily="34" charset="-34"/>
              </a:rPr>
              <a:t>: </a:t>
            </a:r>
            <a:r>
              <a:rPr lang="tr-TR" sz="1200" dirty="0" smtClean="0">
                <a:latin typeface="Montserrat Light" pitchFamily="50" charset="-94"/>
                <a:cs typeface="Leelawadee UI Semilight" pitchFamily="34" charset="-34"/>
              </a:rPr>
              <a:t>TÜİK –ISIC </a:t>
            </a:r>
            <a:r>
              <a:rPr lang="tr-TR" sz="1200" dirty="0">
                <a:latin typeface="Montserrat Light" pitchFamily="50" charset="-94"/>
                <a:cs typeface="Leelawadee UI Semilight" pitchFamily="34" charset="-34"/>
              </a:rPr>
              <a:t>Rev3-Düzey4(4 </a:t>
            </a:r>
            <a:r>
              <a:rPr lang="tr-TR" sz="1200" dirty="0" err="1">
                <a:latin typeface="Montserrat Light" pitchFamily="50" charset="-94"/>
                <a:cs typeface="Leelawadee UI Semilight" pitchFamily="34" charset="-34"/>
              </a:rPr>
              <a:t>digit</a:t>
            </a:r>
            <a:r>
              <a:rPr lang="tr-TR" sz="1200" dirty="0">
                <a:latin typeface="Montserrat Light" pitchFamily="50" charset="-94"/>
                <a:cs typeface="Leelawadee UI Semilight" pitchFamily="34" charset="-34"/>
              </a:rPr>
              <a:t>)</a:t>
            </a:r>
            <a:endParaRPr lang="tr-TR" sz="12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C:\Users\tgoksen\Desktop\g12.png"/>
          <p:cNvPicPr>
            <a:picLocks noChangeAspect="1" noChangeArrowheads="1"/>
          </p:cNvPicPr>
          <p:nvPr/>
        </p:nvPicPr>
        <p:blipFill>
          <a:blip r:embed="rId2" cstate="print">
            <a:lum bright="10000"/>
          </a:blip>
          <a:srcRect/>
          <a:stretch>
            <a:fillRect/>
          </a:stretch>
        </p:blipFill>
        <p:spPr bwMode="auto">
          <a:xfrm>
            <a:off x="23664" y="0"/>
            <a:ext cx="9120336" cy="6858000"/>
          </a:xfrm>
          <a:prstGeom prst="rect">
            <a:avLst/>
          </a:prstGeom>
          <a:noFill/>
        </p:spPr>
      </p:pic>
      <p:sp>
        <p:nvSpPr>
          <p:cNvPr id="9" name="1 Başlık"/>
          <p:cNvSpPr txBox="1">
            <a:spLocks/>
          </p:cNvSpPr>
          <p:nvPr/>
        </p:nvSpPr>
        <p:spPr>
          <a:xfrm>
            <a:off x="928662" y="188640"/>
            <a:ext cx="7643866" cy="86409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>
              <a:spcBef>
                <a:spcPct val="0"/>
              </a:spcBef>
            </a:pPr>
            <a:r>
              <a:rPr lang="tr-TR" sz="2400" b="1" dirty="0" smtClean="0">
                <a:solidFill>
                  <a:srgbClr val="195596"/>
                </a:solidFill>
                <a:latin typeface="Montserrat Hairline" pitchFamily="50" charset="-94"/>
              </a:rPr>
              <a:t>10) 1391-Örgü ve tığ işi kumaşların imalatı</a:t>
            </a:r>
            <a:endParaRPr kumimoji="0" lang="tr-TR" sz="3000" b="1" i="0" u="none" strike="noStrike" kern="1200" cap="none" spc="0" normalizeH="0" baseline="0" noProof="0" dirty="0" smtClean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uLnTx/>
              <a:uFillTx/>
              <a:latin typeface="Montserrat Hairline" pitchFamily="50" charset="-94"/>
              <a:ea typeface="+mj-ea"/>
              <a:cs typeface="+mj-cs"/>
            </a:endParaRPr>
          </a:p>
        </p:txBody>
      </p:sp>
      <p:cxnSp>
        <p:nvCxnSpPr>
          <p:cNvPr id="17" name="16 Düz Bağlayıcı"/>
          <p:cNvCxnSpPr/>
          <p:nvPr/>
        </p:nvCxnSpPr>
        <p:spPr>
          <a:xfrm flipV="1">
            <a:off x="4572000" y="1196752"/>
            <a:ext cx="0" cy="2160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" name="10 Tablo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001092080"/>
              </p:ext>
            </p:extLst>
          </p:nvPr>
        </p:nvGraphicFramePr>
        <p:xfrm>
          <a:off x="971600" y="1124742"/>
          <a:ext cx="7560842" cy="4714416"/>
        </p:xfrm>
        <a:graphic>
          <a:graphicData uri="http://schemas.openxmlformats.org/drawingml/2006/table">
            <a:tbl>
              <a:tblPr/>
              <a:tblGrid>
                <a:gridCol w="477527"/>
                <a:gridCol w="2387634"/>
                <a:gridCol w="1432581"/>
                <a:gridCol w="1591756"/>
                <a:gridCol w="1671344"/>
              </a:tblGrid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SN</a:t>
                      </a:r>
                      <a:endParaRPr lang="tr-TR" sz="14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tr-TR" sz="1400" b="1" i="0" u="none" strike="noStrike" kern="1200" dirty="0" smtClean="0">
                          <a:solidFill>
                            <a:schemeClr val="bg1"/>
                          </a:solidFill>
                          <a:latin typeface="Arial"/>
                          <a:ea typeface="+mn-ea"/>
                          <a:cs typeface="+mn-cs"/>
                        </a:rPr>
                        <a:t> İLLER</a:t>
                      </a:r>
                      <a:endParaRPr lang="tr-TR" sz="1400" b="1" i="0" u="none" strike="noStrike" kern="1200" dirty="0">
                        <a:solidFill>
                          <a:schemeClr val="bg1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2019 Eylül </a:t>
                      </a:r>
                      <a:r>
                        <a:rPr lang="tr-TR" sz="1400" b="1" i="0" u="none" strike="noStrike" baseline="0" dirty="0" smtClean="0">
                          <a:solidFill>
                            <a:schemeClr val="bg1"/>
                          </a:solidFill>
                          <a:latin typeface="Arial"/>
                        </a:rPr>
                        <a:t>$</a:t>
                      </a:r>
                      <a:endParaRPr lang="tr-TR" sz="1400" b="1" i="0" u="none" strike="noStrike" dirty="0" smtClean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2020 Eylül $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DEĞ</a:t>
                      </a:r>
                      <a:r>
                        <a:rPr lang="tr-TR" sz="14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. %</a:t>
                      </a:r>
                      <a:endParaRPr lang="tr-TR" sz="14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50000"/>
                      </a:schemeClr>
                    </a:solidFill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1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İSTANBUL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77.160.688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89.219.373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15,63%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2 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KAHRAMANMARAŞ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20.449.194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26.902.169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31,56%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3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TEKİRDAĞ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5.029.209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6.942.947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38,05%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4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GAZİANTEP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7.289.044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6.384.626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-12,41%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5</a:t>
                      </a:r>
                      <a:r>
                        <a:rPr lang="tr-TR" sz="1400" b="0" i="0" u="none" strike="noStrike" baseline="0" dirty="0" smtClean="0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KAYSERİ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6.158.577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6.369.600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3,43%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6 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BURSA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8.966.582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6.079.508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-32,20%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7 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DENİZLİ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4.171.084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5.425.275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30,07%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8 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İZMİR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4.164.273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1.938.237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-53,46%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9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MALATYA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723.331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1.013.873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40,17%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10 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ADANA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169.613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433.657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155,67%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11 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MERSİN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1.554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190.681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12170,33%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12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MARDİN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181.157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182.168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0,56%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13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ADIYAMAN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248.438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165.419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-33,42%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14</a:t>
                      </a:r>
                      <a:r>
                        <a:rPr lang="tr-TR" sz="1400" b="0" i="0" u="none" strike="noStrike" baseline="0" dirty="0" smtClean="0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ŞANLIURFA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74.675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117.425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57,25%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15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UŞAK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180.158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98.908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-45,10%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7" name="5 Dikdörtgen"/>
          <p:cNvSpPr/>
          <p:nvPr/>
        </p:nvSpPr>
        <p:spPr>
          <a:xfrm>
            <a:off x="5080478" y="6309320"/>
            <a:ext cx="228139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1200" dirty="0" smtClean="0">
                <a:latin typeface="Montserrat Light" pitchFamily="50" charset="-94"/>
                <a:cs typeface="Leelawadee UI Semilight" pitchFamily="34" charset="-34"/>
              </a:rPr>
              <a:t> Kaynak</a:t>
            </a:r>
            <a:r>
              <a:rPr lang="en-US" sz="1200" dirty="0" smtClean="0">
                <a:latin typeface="Montserrat Light" pitchFamily="50" charset="-94"/>
                <a:cs typeface="Leelawadee UI Semilight" pitchFamily="34" charset="-34"/>
              </a:rPr>
              <a:t>: </a:t>
            </a:r>
            <a:r>
              <a:rPr lang="tr-TR" sz="1200" dirty="0" smtClean="0">
                <a:latin typeface="Montserrat Light" pitchFamily="50" charset="-94"/>
                <a:cs typeface="Leelawadee UI Semilight" pitchFamily="34" charset="-34"/>
              </a:rPr>
              <a:t> TÜİK –ISIC </a:t>
            </a:r>
            <a:r>
              <a:rPr lang="tr-TR" sz="1200" dirty="0">
                <a:latin typeface="Montserrat Light" pitchFamily="50" charset="-94"/>
                <a:cs typeface="Leelawadee UI Semilight" pitchFamily="34" charset="-34"/>
              </a:rPr>
              <a:t>Rev3-Düzey4(4 </a:t>
            </a:r>
            <a:r>
              <a:rPr lang="tr-TR" sz="1200" dirty="0" err="1">
                <a:latin typeface="Montserrat Light" pitchFamily="50" charset="-94"/>
                <a:cs typeface="Leelawadee UI Semilight" pitchFamily="34" charset="-34"/>
              </a:rPr>
              <a:t>digit</a:t>
            </a:r>
            <a:r>
              <a:rPr lang="tr-TR" sz="1200" dirty="0">
                <a:latin typeface="Montserrat Light" pitchFamily="50" charset="-94"/>
                <a:cs typeface="Leelawadee UI Semilight" pitchFamily="34" charset="-34"/>
              </a:rPr>
              <a:t>)</a:t>
            </a:r>
            <a:endParaRPr lang="tr-TR" sz="1200" dirty="0"/>
          </a:p>
        </p:txBody>
      </p:sp>
    </p:spTree>
    <p:extLst>
      <p:ext uri="{BB962C8B-B14F-4D97-AF65-F5344CB8AC3E}">
        <p14:creationId xmlns:p14="http://schemas.microsoft.com/office/powerpoint/2010/main" xmlns="" val="317817117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tgoksen\Desktop\g12.png"/>
          <p:cNvPicPr>
            <a:picLocks noChangeAspect="1" noChangeArrowheads="1"/>
          </p:cNvPicPr>
          <p:nvPr/>
        </p:nvPicPr>
        <p:blipFill>
          <a:blip r:embed="rId3" cstate="print">
            <a:lum bright="4000"/>
          </a:blip>
          <a:srcRect/>
          <a:stretch>
            <a:fillRect/>
          </a:stretch>
        </p:blipFill>
        <p:spPr bwMode="auto">
          <a:xfrm>
            <a:off x="0" y="0"/>
            <a:ext cx="9180512" cy="6858000"/>
          </a:xfrm>
          <a:prstGeom prst="rect">
            <a:avLst/>
          </a:prstGeom>
          <a:noFill/>
        </p:spPr>
      </p:pic>
      <p:sp>
        <p:nvSpPr>
          <p:cNvPr id="8" name="1 Başlık"/>
          <p:cNvSpPr txBox="1">
            <a:spLocks/>
          </p:cNvSpPr>
          <p:nvPr/>
        </p:nvSpPr>
        <p:spPr>
          <a:xfrm>
            <a:off x="467544" y="-27384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</a:pPr>
            <a:r>
              <a:rPr lang="tr-TR" sz="2500" b="1" dirty="0" smtClean="0">
                <a:solidFill>
                  <a:srgbClr val="195596"/>
                </a:solidFill>
                <a:latin typeface="Montserrat Hairline" pitchFamily="50" charset="-94"/>
                <a:ea typeface="+mj-ea"/>
                <a:cs typeface="+mj-cs"/>
              </a:rPr>
              <a:t>2020 Eylül Serbest </a:t>
            </a:r>
            <a:r>
              <a:rPr lang="tr-TR" sz="2500" b="1" dirty="0">
                <a:solidFill>
                  <a:srgbClr val="195596"/>
                </a:solidFill>
                <a:latin typeface="Montserrat Hairline" pitchFamily="50" charset="-94"/>
                <a:ea typeface="+mj-ea"/>
                <a:cs typeface="+mj-cs"/>
              </a:rPr>
              <a:t>Bölgeler </a:t>
            </a:r>
            <a:r>
              <a:rPr lang="tr-TR" sz="2500" b="1" dirty="0" smtClean="0">
                <a:solidFill>
                  <a:srgbClr val="195596"/>
                </a:solidFill>
                <a:latin typeface="Montserrat Hairline" pitchFamily="50" charset="-94"/>
                <a:ea typeface="+mj-ea"/>
                <a:cs typeface="+mj-cs"/>
              </a:rPr>
              <a:t>İhracat Sıralaması </a:t>
            </a:r>
            <a:endParaRPr lang="tr-TR" sz="2500" b="1" dirty="0">
              <a:solidFill>
                <a:srgbClr val="195596"/>
              </a:solidFill>
              <a:latin typeface="Montserrat Hairline" pitchFamily="50" charset="-94"/>
              <a:ea typeface="+mj-ea"/>
              <a:cs typeface="+mj-cs"/>
            </a:endParaRPr>
          </a:p>
        </p:txBody>
      </p:sp>
      <p:graphicFrame>
        <p:nvGraphicFramePr>
          <p:cNvPr id="4" name="3 Tablo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132140290"/>
              </p:ext>
            </p:extLst>
          </p:nvPr>
        </p:nvGraphicFramePr>
        <p:xfrm>
          <a:off x="1142976" y="785794"/>
          <a:ext cx="7272808" cy="5760648"/>
        </p:xfrm>
        <a:graphic>
          <a:graphicData uri="http://schemas.openxmlformats.org/drawingml/2006/table">
            <a:tbl>
              <a:tblPr/>
              <a:tblGrid>
                <a:gridCol w="564878"/>
                <a:gridCol w="6707930"/>
              </a:tblGrid>
              <a:tr h="234612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No</a:t>
                      </a:r>
                      <a:endParaRPr lang="tr-TR" sz="14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tr-TR" sz="1400" b="1" i="0" u="none" strike="noStrike" kern="1200" dirty="0" smtClean="0">
                          <a:solidFill>
                            <a:schemeClr val="bg1"/>
                          </a:solidFill>
                          <a:latin typeface="Arial"/>
                          <a:ea typeface="+mn-ea"/>
                          <a:cs typeface="+mn-cs"/>
                        </a:rPr>
                        <a:t> Serbest</a:t>
                      </a:r>
                      <a:r>
                        <a:rPr lang="tr-TR" sz="1400" b="1" i="0" u="none" strike="noStrike" kern="1200" baseline="0" dirty="0" smtClean="0">
                          <a:solidFill>
                            <a:schemeClr val="bg1"/>
                          </a:solidFill>
                          <a:latin typeface="Arial"/>
                          <a:ea typeface="+mn-ea"/>
                          <a:cs typeface="+mn-cs"/>
                        </a:rPr>
                        <a:t> Bölge </a:t>
                      </a:r>
                      <a:endParaRPr lang="tr-TR" sz="1400" b="1" i="0" u="none" strike="noStrike" kern="1200" dirty="0">
                        <a:solidFill>
                          <a:schemeClr val="bg1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50000"/>
                      </a:schemeClr>
                    </a:solidFill>
                  </a:tcPr>
                </a:tc>
              </a:tr>
              <a:tr h="307002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1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b="0" i="0" u="none" strike="noStrike" kern="120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EGE SERBEST BÖLGESİ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7002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2 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b="0" i="0" u="none" strike="noStrike" kern="120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BURSA SERBEST BÖLGESİ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7002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3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b="0" i="0" u="none" strike="noStrike" kern="120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MERSİN SERBEST BÖLGESİ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7002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4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b="0" i="0" u="none" strike="noStrike" kern="120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AVRUPA SERBEST BÖLGESI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7002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5</a:t>
                      </a:r>
                      <a:r>
                        <a:rPr lang="tr-TR" sz="1400" b="0" i="0" u="none" strike="noStrike" baseline="0" dirty="0" smtClean="0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b="0" i="0" u="none" strike="noStrike" kern="120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İSTANBUL ENDÜSTRİ VE TİCARET SERBEST BÖLGESİ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7002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6 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b="0" i="0" u="none" strike="noStrike" kern="120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İSTANBUL TRAKYA SERBEST BÖLGESİ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307002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7 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b="0" i="0" u="none" strike="noStrike" kern="120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KAYSERI SERBEST BÖLGESİ </a:t>
                      </a:r>
                      <a:r>
                        <a:rPr lang="tr-TR" sz="1400" b="0" i="1" u="none" strike="noStrike" kern="120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Bölgeden Yurtdışına İhracat 43.492.280$</a:t>
                      </a:r>
                      <a:endParaRPr lang="tr-TR" sz="1400" b="0" i="1" u="none" strike="noStrike" kern="1200" dirty="0">
                        <a:solidFill>
                          <a:srgbClr val="00000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</a:tr>
              <a:tr h="307002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8 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b="0" i="0" u="none" strike="noStrike" kern="120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ANTALYA SERBEST BÖLGESİ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307002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9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b="0" i="0" u="none" strike="noStrike" kern="120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ADANA YUMURTALIK SERBEST BÖLGESİ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307002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10 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b="0" i="0" u="none" strike="noStrike" kern="120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İZMİR SERBEST BÖLGESİ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307002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11 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b="0" i="0" u="none" strike="noStrike" kern="120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İSTANBUL İHTİSAS (AHL) SERBEST BÖLGESİ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7002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12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b="0" i="0" u="none" strike="noStrike" kern="120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KOCAELI SERBEST BÖLGESİ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7002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13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b="0" i="0" u="none" strike="noStrike" kern="120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GAZIANTEP SERBEST BÖLGESİ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307002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14</a:t>
                      </a:r>
                      <a:r>
                        <a:rPr lang="tr-TR" sz="1400" b="0" i="0" u="none" strike="noStrike" baseline="0" dirty="0" smtClean="0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b="0" i="0" u="none" strike="noStrike" kern="120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SAMSUN SERBEST BÖLGESİ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307002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15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b="0" i="0" u="none" strike="noStrike" kern="120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DENIZLI SERBEST BÖLGESİ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7002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16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b="0" i="0" u="none" strike="noStrike" kern="120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TÜBITAK MARMARA SERBEST BÖLGESİ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7002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17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b="0" i="0" u="none" strike="noStrike" kern="120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TRABZON SERBEST BÖLGESİ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7002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18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b="0" i="0" u="none" strike="noStrike" kern="120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RIZE SERBEST BÖLGESİ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5" name="4 Dikdörtgen"/>
          <p:cNvSpPr/>
          <p:nvPr/>
        </p:nvSpPr>
        <p:spPr>
          <a:xfrm>
            <a:off x="6429388" y="6072206"/>
            <a:ext cx="1928826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1000" dirty="0" smtClean="0">
                <a:latin typeface="Montserrat Light" pitchFamily="50" charset="-94"/>
                <a:cs typeface="Leelawadee UI Semilight" pitchFamily="34" charset="-34"/>
              </a:rPr>
              <a:t> Kaynak</a:t>
            </a:r>
            <a:r>
              <a:rPr lang="en-US" sz="1000" dirty="0" smtClean="0">
                <a:latin typeface="Montserrat Light" pitchFamily="50" charset="-94"/>
                <a:cs typeface="Leelawadee UI Semilight" pitchFamily="34" charset="-34"/>
              </a:rPr>
              <a:t>: </a:t>
            </a:r>
            <a:r>
              <a:rPr lang="tr-TR" sz="1000" dirty="0" smtClean="0">
                <a:latin typeface="Montserrat Light" pitchFamily="50" charset="-94"/>
                <a:cs typeface="Leelawadee UI Semilight" pitchFamily="34" charset="-34"/>
              </a:rPr>
              <a:t>Serbest Bölgeler ve Yurtdışı Yatırım  Hizmetleri  Genel Müdürlüğü</a:t>
            </a:r>
            <a:endParaRPr lang="tr-TR" sz="1000" dirty="0"/>
          </a:p>
        </p:txBody>
      </p:sp>
    </p:spTree>
    <p:extLst>
      <p:ext uri="{BB962C8B-B14F-4D97-AF65-F5344CB8AC3E}">
        <p14:creationId xmlns:p14="http://schemas.microsoft.com/office/powerpoint/2010/main" xmlns="" val="248780314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tgoksen\Desktop\g12.png"/>
          <p:cNvPicPr>
            <a:picLocks noChangeAspect="1" noChangeArrowheads="1"/>
          </p:cNvPicPr>
          <p:nvPr/>
        </p:nvPicPr>
        <p:blipFill>
          <a:blip r:embed="rId3" cstate="print">
            <a:lum bright="4000"/>
          </a:blip>
          <a:srcRect/>
          <a:stretch>
            <a:fillRect/>
          </a:stretch>
        </p:blipFill>
        <p:spPr bwMode="auto">
          <a:xfrm>
            <a:off x="0" y="0"/>
            <a:ext cx="9180512" cy="6858000"/>
          </a:xfrm>
          <a:prstGeom prst="rect">
            <a:avLst/>
          </a:prstGeom>
          <a:noFill/>
        </p:spPr>
      </p:pic>
      <p:sp>
        <p:nvSpPr>
          <p:cNvPr id="8" name="1 Başlık"/>
          <p:cNvSpPr txBox="1">
            <a:spLocks/>
          </p:cNvSpPr>
          <p:nvPr/>
        </p:nvSpPr>
        <p:spPr>
          <a:xfrm>
            <a:off x="467544" y="-27384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</a:pPr>
            <a:r>
              <a:rPr lang="tr-TR" sz="2400" b="1" dirty="0" smtClean="0">
                <a:solidFill>
                  <a:srgbClr val="195596"/>
                </a:solidFill>
                <a:latin typeface="Montserrat Hairline" pitchFamily="50" charset="-94"/>
                <a:ea typeface="+mj-ea"/>
                <a:cs typeface="+mj-cs"/>
              </a:rPr>
              <a:t>2020 Ocak – </a:t>
            </a:r>
            <a:r>
              <a:rPr lang="tr-TR" sz="2400" b="1" dirty="0" smtClean="0">
                <a:solidFill>
                  <a:srgbClr val="195596"/>
                </a:solidFill>
                <a:latin typeface="Montserrat Hairline" pitchFamily="50" charset="-94"/>
              </a:rPr>
              <a:t>Eylül </a:t>
            </a:r>
            <a:r>
              <a:rPr lang="tr-TR" sz="2400" b="1" dirty="0" smtClean="0">
                <a:solidFill>
                  <a:srgbClr val="195596"/>
                </a:solidFill>
                <a:latin typeface="Montserrat Hairline" pitchFamily="50" charset="-94"/>
                <a:ea typeface="+mj-ea"/>
                <a:cs typeface="+mj-cs"/>
              </a:rPr>
              <a:t>Serbest </a:t>
            </a:r>
            <a:r>
              <a:rPr lang="tr-TR" sz="2400" b="1" dirty="0">
                <a:solidFill>
                  <a:srgbClr val="195596"/>
                </a:solidFill>
                <a:latin typeface="Montserrat Hairline" pitchFamily="50" charset="-94"/>
                <a:ea typeface="+mj-ea"/>
                <a:cs typeface="+mj-cs"/>
              </a:rPr>
              <a:t>Bölgeler </a:t>
            </a:r>
            <a:r>
              <a:rPr lang="tr-TR" sz="2400" b="1" dirty="0" smtClean="0">
                <a:solidFill>
                  <a:srgbClr val="195596"/>
                </a:solidFill>
                <a:latin typeface="Montserrat Hairline" pitchFamily="50" charset="-94"/>
                <a:ea typeface="+mj-ea"/>
                <a:cs typeface="+mj-cs"/>
              </a:rPr>
              <a:t>İhracat Sıralaması </a:t>
            </a:r>
            <a:endParaRPr lang="tr-TR" sz="2400" b="1" dirty="0">
              <a:solidFill>
                <a:srgbClr val="195596"/>
              </a:solidFill>
              <a:latin typeface="Montserrat Hairline" pitchFamily="50" charset="-94"/>
              <a:ea typeface="+mj-ea"/>
              <a:cs typeface="+mj-cs"/>
            </a:endParaRPr>
          </a:p>
        </p:txBody>
      </p:sp>
      <p:graphicFrame>
        <p:nvGraphicFramePr>
          <p:cNvPr id="4" name="3 Tablo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356345215"/>
              </p:ext>
            </p:extLst>
          </p:nvPr>
        </p:nvGraphicFramePr>
        <p:xfrm>
          <a:off x="1142976" y="785794"/>
          <a:ext cx="7272808" cy="5760648"/>
        </p:xfrm>
        <a:graphic>
          <a:graphicData uri="http://schemas.openxmlformats.org/drawingml/2006/table">
            <a:tbl>
              <a:tblPr/>
              <a:tblGrid>
                <a:gridCol w="564878"/>
                <a:gridCol w="6707930"/>
              </a:tblGrid>
              <a:tr h="234612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No</a:t>
                      </a:r>
                      <a:endParaRPr lang="tr-TR" sz="14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tr-TR" sz="1400" b="1" i="0" u="none" strike="noStrike" kern="1200" dirty="0" smtClean="0">
                          <a:solidFill>
                            <a:schemeClr val="bg1"/>
                          </a:solidFill>
                          <a:latin typeface="Arial"/>
                          <a:ea typeface="+mn-ea"/>
                          <a:cs typeface="+mn-cs"/>
                        </a:rPr>
                        <a:t> Serbest</a:t>
                      </a:r>
                      <a:r>
                        <a:rPr lang="tr-TR" sz="1400" b="1" i="0" u="none" strike="noStrike" kern="1200" baseline="0" dirty="0" smtClean="0">
                          <a:solidFill>
                            <a:schemeClr val="bg1"/>
                          </a:solidFill>
                          <a:latin typeface="Arial"/>
                          <a:ea typeface="+mn-ea"/>
                          <a:cs typeface="+mn-cs"/>
                        </a:rPr>
                        <a:t> Bölge </a:t>
                      </a:r>
                      <a:endParaRPr lang="tr-TR" sz="1400" b="1" i="0" u="none" strike="noStrike" kern="1200" dirty="0">
                        <a:solidFill>
                          <a:schemeClr val="bg1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50000"/>
                      </a:schemeClr>
                    </a:solidFill>
                  </a:tcPr>
                </a:tc>
              </a:tr>
              <a:tr h="307002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1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b="0" i="0" u="none" strike="noStrike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EGE SERBEST BÖLGESİ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7002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2 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b="0" i="0" u="none" strike="noStrike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MERSİN SERBEST BÖLGESİ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7002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3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b="0" i="0" u="none" strike="noStrike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BURSA SERBEST BÖLGESİ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7002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4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b="0" i="0" u="none" strike="noStrike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AVRUPA SERBEST BÖLGESI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7002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5</a:t>
                      </a:r>
                      <a:r>
                        <a:rPr lang="tr-TR" sz="1400" b="0" i="0" u="none" strike="noStrike" baseline="0" dirty="0" smtClean="0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b="0" i="0" u="none" strike="noStrike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İSTANBUL ENDÜSTRİ VE TİCARET SERBEST BÖLGESİ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7002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6 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b="0" i="0" u="none" strike="noStrike" kern="120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KAYSERI SERBEST BÖLGESİ </a:t>
                      </a:r>
                      <a:r>
                        <a:rPr lang="tr-TR" sz="1400" b="0" i="1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Bölgeden Yurtdışına İhracat 343.471.316 $</a:t>
                      </a:r>
                      <a:endParaRPr lang="tr-TR" sz="1400" b="0" i="0" u="none" strike="noStrike" kern="1200" dirty="0">
                        <a:solidFill>
                          <a:srgbClr val="00000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</a:tr>
              <a:tr h="307002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7 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b="0" i="0" u="none" strike="noStrike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İSTANBUL TRAKYA SERBEST BÖLGESİ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307002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8 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b="0" i="0" u="none" strike="noStrike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ANTALYA SERBEST BÖLGESİ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307002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9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b="0" i="0" u="none" strike="noStrike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İSTANBUL İHTİSAS (AHL) SERBEST BÖLGESİ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307002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10 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b="0" i="0" u="none" strike="noStrike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ADANA YUMURTALIK SERBEST BÖLGESİ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307002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11 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b="0" i="0" u="none" strike="noStrike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İZMİR SERBEST BÖLGESİ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7002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12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b="0" i="0" u="none" strike="noStrike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KOCAELI SERBEST BÖLGESİ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7002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13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b="0" i="0" u="none" strike="noStrike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SAMSUN SERBEST BÖLGESİ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307002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14</a:t>
                      </a:r>
                      <a:r>
                        <a:rPr lang="tr-TR" sz="1400" b="0" i="0" u="none" strike="noStrike" baseline="0" dirty="0" smtClean="0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b="0" i="0" u="none" strike="noStrike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GAZIANTEP SERBEST BÖLGESİ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307002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15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b="0" i="0" u="none" strike="noStrike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TÜBITAK MARMARA SERBEST BÖLGESİ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7002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16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b="0" i="0" u="none" strike="noStrike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DENIZLI SERBEST BÖLGESİ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7002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17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b="0" i="0" u="none" strike="noStrike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TRABZON SERBEST BÖLGESİ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7002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18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b="0" i="0" u="none" strike="noStrike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RIZE SERBEST BÖLGESİ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5" name="4 Dikdörtgen"/>
          <p:cNvSpPr/>
          <p:nvPr/>
        </p:nvSpPr>
        <p:spPr>
          <a:xfrm>
            <a:off x="6429388" y="6072206"/>
            <a:ext cx="1928826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1000" dirty="0" smtClean="0">
                <a:latin typeface="Montserrat Light" pitchFamily="50" charset="-94"/>
                <a:cs typeface="Leelawadee UI Semilight" pitchFamily="34" charset="-34"/>
              </a:rPr>
              <a:t> Kaynak</a:t>
            </a:r>
            <a:r>
              <a:rPr lang="en-US" sz="1000" dirty="0" smtClean="0">
                <a:latin typeface="Montserrat Light" pitchFamily="50" charset="-94"/>
                <a:cs typeface="Leelawadee UI Semilight" pitchFamily="34" charset="-34"/>
              </a:rPr>
              <a:t>: </a:t>
            </a:r>
            <a:r>
              <a:rPr lang="tr-TR" sz="1000" dirty="0" smtClean="0">
                <a:latin typeface="Montserrat Light" pitchFamily="50" charset="-94"/>
                <a:cs typeface="Leelawadee UI Semilight" pitchFamily="34" charset="-34"/>
              </a:rPr>
              <a:t>Serbest Bölgeler ve Yurtdışı Yatırım  Hizmetleri  Genel Müdürlüğü</a:t>
            </a:r>
            <a:endParaRPr lang="tr-TR" sz="1000" dirty="0"/>
          </a:p>
        </p:txBody>
      </p:sp>
    </p:spTree>
    <p:extLst>
      <p:ext uri="{BB962C8B-B14F-4D97-AF65-F5344CB8AC3E}">
        <p14:creationId xmlns:p14="http://schemas.microsoft.com/office/powerpoint/2010/main" xmlns="" val="172315964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12318</TotalTime>
  <Words>2438</Words>
  <Application>Microsoft Office PowerPoint</Application>
  <PresentationFormat>Ekran Gösterisi (4:3)</PresentationFormat>
  <Paragraphs>1409</Paragraphs>
  <Slides>20</Slides>
  <Notes>4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20</vt:i4>
      </vt:variant>
    </vt:vector>
  </HeadingPairs>
  <TitlesOfParts>
    <vt:vector size="21" baseType="lpstr">
      <vt:lpstr>Ofis Teması</vt:lpstr>
      <vt:lpstr>Slayt 1</vt:lpstr>
      <vt:lpstr>Slayt 2</vt:lpstr>
      <vt:lpstr>Slayt 3</vt:lpstr>
      <vt:lpstr>Slayt 4</vt:lpstr>
      <vt:lpstr>Slayt 5</vt:lpstr>
      <vt:lpstr>Slayt 6</vt:lpstr>
      <vt:lpstr>Slayt 7</vt:lpstr>
      <vt:lpstr>Slayt 8</vt:lpstr>
      <vt:lpstr>Slayt 9</vt:lpstr>
      <vt:lpstr>Slayt 10</vt:lpstr>
      <vt:lpstr>Slayt 11</vt:lpstr>
      <vt:lpstr>Slayt 12</vt:lpstr>
      <vt:lpstr>Slayt 13</vt:lpstr>
      <vt:lpstr>Slayt 14</vt:lpstr>
      <vt:lpstr>Slayt 15</vt:lpstr>
      <vt:lpstr>Slayt 16</vt:lpstr>
      <vt:lpstr>Slayt 17</vt:lpstr>
      <vt:lpstr>Slayt 18</vt:lpstr>
      <vt:lpstr>Slayt 19</vt:lpstr>
      <vt:lpstr>Slayt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Slayt 1</dc:title>
  <dc:creator>tgoksen</dc:creator>
  <cp:lastModifiedBy>yyilmaz</cp:lastModifiedBy>
  <cp:revision>1545</cp:revision>
  <cp:lastPrinted>2019-06-03T07:00:55Z</cp:lastPrinted>
  <dcterms:created xsi:type="dcterms:W3CDTF">2015-03-12T14:12:35Z</dcterms:created>
  <dcterms:modified xsi:type="dcterms:W3CDTF">2020-12-08T13:26:32Z</dcterms:modified>
</cp:coreProperties>
</file>