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427" r:id="rId2"/>
    <p:sldId id="410" r:id="rId3"/>
    <p:sldId id="411" r:id="rId4"/>
    <p:sldId id="394" r:id="rId5"/>
    <p:sldId id="415" r:id="rId6"/>
    <p:sldId id="406" r:id="rId7"/>
    <p:sldId id="404" r:id="rId8"/>
    <p:sldId id="407" r:id="rId9"/>
    <p:sldId id="412" r:id="rId10"/>
    <p:sldId id="413" r:id="rId11"/>
    <p:sldId id="414" r:id="rId12"/>
    <p:sldId id="366" r:id="rId13"/>
    <p:sldId id="364" r:id="rId14"/>
    <p:sldId id="397" r:id="rId15"/>
    <p:sldId id="416" r:id="rId16"/>
    <p:sldId id="401" r:id="rId17"/>
    <p:sldId id="359" r:id="rId18"/>
    <p:sldId id="400" r:id="rId19"/>
    <p:sldId id="428" r:id="rId20"/>
    <p:sldId id="429" r:id="rId21"/>
  </p:sldIdLst>
  <p:sldSz cx="9144000" cy="6858000" type="screen4x3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D0D8E8"/>
    <a:srgbClr val="D0D8F4"/>
    <a:srgbClr val="E9EDF4"/>
    <a:srgbClr val="E0E0E0"/>
    <a:srgbClr val="195596"/>
    <a:srgbClr val="00ACC9"/>
    <a:srgbClr val="CDB389"/>
    <a:srgbClr val="2574B3"/>
    <a:srgbClr val="000066"/>
    <a:srgbClr val="3366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2" autoAdjust="0"/>
    <p:restoredTop sz="94840" autoAdjust="0"/>
  </p:normalViewPr>
  <p:slideViewPr>
    <p:cSldViewPr>
      <p:cViewPr>
        <p:scale>
          <a:sx n="100" d="100"/>
          <a:sy n="100" d="100"/>
        </p:scale>
        <p:origin x="-28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54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C21E30-21E3-4CC3-8618-018B6E48B630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537DC-F3B9-4035-83FB-3E0456599C4B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1325400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3DFDD-45E7-40AC-B66B-FCC585211420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A1AA5-3196-43C6-854F-1D89B029152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398548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12374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="" xmlns:p14="http://schemas.microsoft.com/office/powerpoint/2010/main" val="2012374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19</a:t>
            </a:fld>
            <a:endParaRPr 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A1AA5-3196-43C6-854F-1D89B029152F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74A9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31.12.2020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1026" name="Picture 2" descr="C:\Users\yyilmaz\Desktop\KAYSO LOGO - Kopya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12360" y="44624"/>
            <a:ext cx="1284992" cy="115212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332656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tx2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TÜİK KASIM İHRACAT RAKAMLARI</a:t>
            </a:r>
          </a:p>
          <a:p>
            <a:pPr algn="ctr">
              <a:spcBef>
                <a:spcPct val="0"/>
              </a:spcBef>
            </a:pPr>
            <a:r>
              <a:rPr lang="tr-TR" b="1" dirty="0" smtClean="0">
                <a:solidFill>
                  <a:schemeClr val="tx2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(GENEL TİCARET SİSTEMİ)</a:t>
            </a:r>
          </a:p>
          <a:p>
            <a:pPr algn="ctr">
              <a:spcBef>
                <a:spcPct val="0"/>
              </a:spcBef>
            </a:pPr>
            <a:endParaRPr lang="tr-TR" sz="3000" b="1" dirty="0" smtClean="0">
              <a:solidFill>
                <a:schemeClr val="tx2">
                  <a:lumMod val="50000"/>
                </a:schemeClr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286644" y="6215082"/>
            <a:ext cx="8515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  <p:graphicFrame>
        <p:nvGraphicFramePr>
          <p:cNvPr id="7" name="6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97753380"/>
              </p:ext>
            </p:extLst>
          </p:nvPr>
        </p:nvGraphicFramePr>
        <p:xfrm>
          <a:off x="785786" y="1097038"/>
          <a:ext cx="7602637" cy="4361536"/>
        </p:xfrm>
        <a:graphic>
          <a:graphicData uri="http://schemas.openxmlformats.org/drawingml/2006/table">
            <a:tbl>
              <a:tblPr/>
              <a:tblGrid>
                <a:gridCol w="1248917"/>
                <a:gridCol w="251281"/>
                <a:gridCol w="2071702"/>
                <a:gridCol w="478103"/>
                <a:gridCol w="1624691"/>
                <a:gridCol w="1927943"/>
              </a:tblGrid>
              <a:tr h="39382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r-TR" sz="17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KAYSERİ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7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r-TR" sz="17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TÜRKİYE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156460"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3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265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Önceki Aya Göre İhracat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Önceki Aya Göre İhracat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Kasım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257.556.697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Kasım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16.093.928.349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Ekim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250.315.341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Ekim </a:t>
                      </a: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17.308.722.315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2,89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- 7,02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37369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 </a:t>
                      </a:r>
                      <a:r>
                        <a:rPr lang="tr-TR" sz="15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Kasım Ayına </a:t>
                      </a:r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Göre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 </a:t>
                      </a:r>
                      <a:r>
                        <a:rPr lang="tr-TR" sz="15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Kasım Ayına </a:t>
                      </a:r>
                      <a:r>
                        <a:rPr lang="tr-TR" sz="15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Göre Değişim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537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257.556.697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16.093.928.349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228.205.176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16.242.650.391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12,86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- 0,92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67660">
                <a:tc gridSpan="3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5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Yıla Göre ilk 11 Aylık</a:t>
                      </a:r>
                      <a:r>
                        <a:rPr lang="tr-TR" sz="15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Değişim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559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tr-TR" sz="1400" b="0" i="0" u="none" strike="noStrike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Geçen Yıla Göre ilk 11 Aylık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Değişim</a:t>
                      </a:r>
                      <a:endParaRPr lang="tr-TR" sz="1200" b="0" i="0" u="none" strike="noStrike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2.306.049.956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151.670.364.936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2.265.656.336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165.446.003.233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3730">
                <a:tc gridSpan="2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1,78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  <a:endParaRPr lang="tr-TR" sz="18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- 8,33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KASIM İLK 10 SEKTÖR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53506331"/>
              </p:ext>
            </p:extLst>
          </p:nvPr>
        </p:nvGraphicFramePr>
        <p:xfrm>
          <a:off x="755574" y="1268760"/>
          <a:ext cx="7776866" cy="5034709"/>
        </p:xfrm>
        <a:graphic>
          <a:graphicData uri="http://schemas.openxmlformats.org/drawingml/2006/table">
            <a:tbl>
              <a:tblPr/>
              <a:tblGrid>
                <a:gridCol w="288034"/>
                <a:gridCol w="648072"/>
                <a:gridCol w="3600400"/>
                <a:gridCol w="1152128"/>
                <a:gridCol w="1152128"/>
                <a:gridCol w="936104"/>
              </a:tblGrid>
              <a:tr h="52183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SIC. REV.3 </a:t>
                      </a:r>
                    </a:p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tr-TR" sz="1200" b="1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Digit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SEKTÖR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Ü</a:t>
                      </a:r>
                      <a:endParaRPr lang="tr-TR" sz="1400" b="1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3100</a:t>
                      </a: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Mobilya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65.935.926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74.089.124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12,37%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2750</a:t>
                      </a: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Ev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aletleri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31.990.850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41.085.233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28,43%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5558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2732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elektronik ve elektrik telleri ve kablolarının imalatı</a:t>
                      </a: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21.094.175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21.274.715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0,86%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2599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Başka yerde sınıflandırılmamış diğer fabrikasyon metal ürünlerin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18.389.359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18.981.859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3,22%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2511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 yapı malzemeleri imalatı</a:t>
                      </a: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7.891.492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9.576.873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21,36%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Değerli ana metaller ve diğer demir dışı metallerin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7.889.984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9.209.620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16,73%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Dokuma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9.615.467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8.405.437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-12,58%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0729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demir dışı metal cevherlerin madenciliği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2.211.861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8.175.131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269,60%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1311</a:t>
                      </a: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Tekstil </a:t>
                      </a:r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elyafın hazırlanması ve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bükülmesi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4.504.729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8.003.398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77,67%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1391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Örgü ve tığ işi kumaşların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144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6.892.274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7.171.477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4,05%</a:t>
                      </a:r>
                    </a:p>
                  </a:txBody>
                  <a:tcPr marL="0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381328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Ocak – Kasım İlk 10 Sektör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5" name="4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55303163"/>
              </p:ext>
            </p:extLst>
          </p:nvPr>
        </p:nvGraphicFramePr>
        <p:xfrm>
          <a:off x="755574" y="1268760"/>
          <a:ext cx="7776866" cy="5028734"/>
        </p:xfrm>
        <a:graphic>
          <a:graphicData uri="http://schemas.openxmlformats.org/drawingml/2006/table">
            <a:tbl>
              <a:tblPr/>
              <a:tblGrid>
                <a:gridCol w="288034"/>
                <a:gridCol w="648072"/>
                <a:gridCol w="3600400"/>
                <a:gridCol w="1152128"/>
                <a:gridCol w="1128188"/>
                <a:gridCol w="960044"/>
              </a:tblGrid>
              <a:tr h="52183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SIC. REV.3 </a:t>
                      </a:r>
                    </a:p>
                    <a:p>
                      <a:pPr algn="ctr" fontAlgn="ctr"/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lang="tr-TR" sz="1200" b="1" i="0" u="none" strike="noStrike" dirty="0" err="1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Digit</a:t>
                      </a:r>
                      <a:r>
                        <a:rPr lang="tr-TR" sz="12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2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SEKTÖR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Ü</a:t>
                      </a:r>
                      <a:endParaRPr lang="tr-TR" sz="1400" b="1" i="0" u="none" strike="noStrike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3100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Mobilya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580.299.399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640.639.995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10,40%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2750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Ev aletleri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335.477.930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353.466.287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5,36%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55586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2732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Diğer elektronik ve elektrik telleri ve kablolarının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203.469.012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194.571.672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-4,37%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2599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Başka yerde sınıflandırılmamış diğer fabrikasyon metal ürünlerin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174.897.988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185.294.032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5,94%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2420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Değerli ana metaller ve diğer demir dışı metallerin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100.264.369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94.690.864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-5,56%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2511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Metal yapı malzemeleri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87.205.397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85.955.133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-1,43%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1312</a:t>
                      </a:r>
                    </a:p>
                  </a:txBody>
                  <a:tcPr marL="0" marR="72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Dokuma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104.884.432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83.070.192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-20,80%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1391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Örgü ve tığ işi kumaşların imalatı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66.837.318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63.995.728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-4,25%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2410</a:t>
                      </a:r>
                    </a:p>
                  </a:txBody>
                  <a:tcPr marL="0" marR="72000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Ana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dem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 </a:t>
                      </a:r>
                      <a:r>
                        <a:rPr lang="es-ES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ve 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çel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 </a:t>
                      </a: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es-ES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malatı</a:t>
                      </a:r>
                      <a:endParaRPr lang="es-ES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86.016.911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61.102.383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-28,96%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027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369" marR="9369" marT="9369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9559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1311</a:t>
                      </a: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Tekstil elyafın hazırlanması ve bükülmesi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72000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47.668.862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55.699.135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16,85%</a:t>
                      </a:r>
                    </a:p>
                  </a:txBody>
                  <a:tcPr marL="0" marR="72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381328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25276304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  <a:t>Ocak – Kasım dönemi</a:t>
            </a:r>
            <a:b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</a:br>
            <a:r>
              <a:rPr lang="tr-TR" sz="3000" b="1" dirty="0" smtClean="0">
                <a:solidFill>
                  <a:srgbClr val="195596"/>
                </a:solidFill>
                <a:latin typeface="Montserrat Hairline" pitchFamily="50" charset="-94"/>
              </a:rPr>
              <a:t>2019-2020 İller Arası Sıralama</a:t>
            </a:r>
            <a:endParaRPr lang="tr-TR" sz="3000" b="1" dirty="0" smtClean="0">
              <a:solidFill>
                <a:schemeClr val="tx2">
                  <a:lumMod val="50000"/>
                </a:schemeClr>
              </a:solidFill>
              <a:latin typeface="Montserrat Hairline" pitchFamily="50" charset="-94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7269784" y="6525344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  <p:graphicFrame>
        <p:nvGraphicFramePr>
          <p:cNvPr id="7" name="İçerik Yer Tutucusu 4">
            <a:extLst>
              <a:ext uri="{FF2B5EF4-FFF2-40B4-BE49-F238E27FC236}">
                <a16:creationId xmlns:a16="http://schemas.microsoft.com/office/drawing/2014/main" xmlns="" id="{91B3E3C2-359F-428A-A949-9F8488F63F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40349239"/>
              </p:ext>
            </p:extLst>
          </p:nvPr>
        </p:nvGraphicFramePr>
        <p:xfrm>
          <a:off x="642909" y="1079387"/>
          <a:ext cx="8101648" cy="4983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5113">
                  <a:extLst>
                    <a:ext uri="{9D8B030D-6E8A-4147-A177-3AD203B41FA5}">
                      <a16:colId xmlns:a16="http://schemas.microsoft.com/office/drawing/2014/main" xmlns="" val="409723015"/>
                    </a:ext>
                  </a:extLst>
                </a:gridCol>
                <a:gridCol w="1665866">
                  <a:extLst>
                    <a:ext uri="{9D8B030D-6E8A-4147-A177-3AD203B41FA5}">
                      <a16:colId xmlns:a16="http://schemas.microsoft.com/office/drawing/2014/main" xmlns="" val="38030443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3718703652"/>
                    </a:ext>
                  </a:extLst>
                </a:gridCol>
                <a:gridCol w="144016"/>
                <a:gridCol w="1224136">
                  <a:extLst>
                    <a:ext uri="{9D8B030D-6E8A-4147-A177-3AD203B41FA5}">
                      <a16:colId xmlns:a16="http://schemas.microsoft.com/office/drawing/2014/main" xmlns="" val="280717186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382402237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1165907410"/>
                    </a:ext>
                  </a:extLst>
                </a:gridCol>
                <a:gridCol w="144016"/>
                <a:gridCol w="860189">
                  <a:extLst>
                    <a:ext uri="{9D8B030D-6E8A-4147-A177-3AD203B41FA5}">
                      <a16:colId xmlns:a16="http://schemas.microsoft.com/office/drawing/2014/main" xmlns="" val="2505886043"/>
                    </a:ext>
                  </a:extLst>
                </a:gridCol>
              </a:tblGrid>
              <a:tr h="68454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Ocak - Kasım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2019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Sıra No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 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Ocak - Kasım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2020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İller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Sıra No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>
                          <a:solidFill>
                            <a:schemeClr val="bg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525" marR="9525" marT="9525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55979580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İstanbul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81.335.871.949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İstanbul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74.414.543.622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-8,51%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344161739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İzmir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11.152.933.873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İzmir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10.468.935.770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-6,13%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1022920672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Bursa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10.067.257.187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Bursa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8.495.765.990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-15,61%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57484596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Gaziantep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7.152.819.695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Gaziantep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7.264.695.202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1,56%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309942174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Ankara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7.693.491.396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Ankara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7.222.321.035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-6,12%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50537504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Kocaeli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9.072.781.032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Kocaeli</a:t>
                      </a:r>
                    </a:p>
                  </a:txBody>
                  <a:tcPr marL="9525" marR="108000" marT="9525" marB="0"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6.902.744.647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-23,92%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105606337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Sakarya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4.858.219.670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Sakarya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4.029.232.656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-17,06%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3204164716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Mersin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2.755.295.108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Mersin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2.856.810.742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3,68%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3280052503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Denizli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2.651.881.197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Denizli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2.562.229.675</a:t>
                      </a:r>
                    </a:p>
                  </a:txBody>
                  <a:tcPr marL="9525" marR="108000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36000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-3,38%</a:t>
                      </a:r>
                    </a:p>
                  </a:txBody>
                  <a:tcPr marL="9525" marR="72000" marT="9525" marB="0" anchor="ctr"/>
                </a:tc>
                <a:extLst>
                  <a:ext uri="{0D108BD9-81ED-4DB2-BD59-A6C34878D82A}">
                    <a16:rowId xmlns:a16="http://schemas.microsoft.com/office/drawing/2014/main" xmlns="" val="3631765000"/>
                  </a:ext>
                </a:extLst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Hatay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2.785.273.581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latin typeface="Arial"/>
                        </a:rPr>
                        <a:t>Hatay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2.344.705.098</a:t>
                      </a: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36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latin typeface="Arial"/>
                        </a:rPr>
                        <a:t>-15,82%</a:t>
                      </a:r>
                    </a:p>
                  </a:txBody>
                  <a:tcPr marL="9525" marR="72000" marT="9525" marB="0" anchor="ctr">
                    <a:noFill/>
                  </a:tcPr>
                </a:tc>
              </a:tr>
              <a:tr h="390784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Kayseri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2.265.656.336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latin typeface="Arial"/>
                        </a:rPr>
                        <a:t>Kayseri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2.306.049.956</a:t>
                      </a: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</a:p>
                  </a:txBody>
                  <a:tcPr marL="9525" marR="36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08000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latin typeface="Arial"/>
                        </a:rPr>
                        <a:t>1,78%</a:t>
                      </a:r>
                    </a:p>
                  </a:txBody>
                  <a:tcPr marL="9525" marR="72000" marT="9525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5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KASIM İHRACAT İLK 10 ÜLKE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10990862"/>
              </p:ext>
            </p:extLst>
          </p:nvPr>
        </p:nvGraphicFramePr>
        <p:xfrm>
          <a:off x="827584" y="1124744"/>
          <a:ext cx="7344816" cy="4824538"/>
        </p:xfrm>
        <a:graphic>
          <a:graphicData uri="http://schemas.openxmlformats.org/drawingml/2006/table">
            <a:tbl>
              <a:tblPr/>
              <a:tblGrid>
                <a:gridCol w="360040"/>
                <a:gridCol w="2676759"/>
                <a:gridCol w="1483088"/>
                <a:gridCol w="1510545"/>
                <a:gridCol w="1314384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Ülke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Irak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29.427.606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27.111.597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-7,87%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ABD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22.063.890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21.524.788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-2,44%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Almanya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15.089.268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20.057.823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32,93%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İtalya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11.226.718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13.210.379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17,67%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Birleşik Krallık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9.639.202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11.331.485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17,56%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İsrail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6.423.051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9.091.462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41,54%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Fransa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7.753.824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8.364.559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7,88%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Belçika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3.856.309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7.352.537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90,66%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Romanya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5.591.852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6.734.465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20,43%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Rusya Federasyonu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5.104.330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6.283.203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23,10%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395536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5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Ocak – Kasım İhracat İlk 10 Ülke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60181210"/>
              </p:ext>
            </p:extLst>
          </p:nvPr>
        </p:nvGraphicFramePr>
        <p:xfrm>
          <a:off x="827584" y="1124744"/>
          <a:ext cx="7344816" cy="4824538"/>
        </p:xfrm>
        <a:graphic>
          <a:graphicData uri="http://schemas.openxmlformats.org/drawingml/2006/table">
            <a:tbl>
              <a:tblPr/>
              <a:tblGrid>
                <a:gridCol w="360040"/>
                <a:gridCol w="2676759"/>
                <a:gridCol w="1493435"/>
                <a:gridCol w="1518438"/>
                <a:gridCol w="1296144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369" marR="9369" marT="9369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Ülke</a:t>
                      </a:r>
                      <a:endParaRPr lang="tr-TR" sz="1400" b="1" i="0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2020</a:t>
                      </a:r>
                      <a:endParaRPr lang="tr-TR" sz="1400" b="1" i="1" u="none" strike="noStrike" dirty="0">
                        <a:solidFill>
                          <a:srgbClr val="FFFF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Değişim %</a:t>
                      </a:r>
                    </a:p>
                  </a:txBody>
                  <a:tcPr marL="9369" marR="9369" marT="9369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ABD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160.003.234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233.549.589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45,97%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Irak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251.159.818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221.862.130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-11,66%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Almanya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152.699.074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183.887.722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20,42%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İtalya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131.393.578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119.052.520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-9,39%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Birleşik Krallık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86.805.664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100.835.865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16,16%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İsrail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74.941.537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81.960.180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9,37%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Fransa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76.715.264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76.110.871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-0,79%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Suudi Arabistan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51.562.122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69.498.371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34,79%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Fas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53.178.156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51.794.768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-2,60%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Belçika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58.251.164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51.284.014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-11,96%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676870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714348" y="214290"/>
            <a:ext cx="7715304" cy="9286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4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KASIM ÜLKE GRUPLARINA İHRACAT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4471478"/>
              </p:ext>
            </p:extLst>
          </p:nvPr>
        </p:nvGraphicFramePr>
        <p:xfrm>
          <a:off x="755576" y="1196750"/>
          <a:ext cx="7704859" cy="4389583"/>
        </p:xfrm>
        <a:graphic>
          <a:graphicData uri="http://schemas.openxmlformats.org/drawingml/2006/table">
            <a:tbl>
              <a:tblPr/>
              <a:tblGrid>
                <a:gridCol w="395655"/>
                <a:gridCol w="4092613"/>
                <a:gridCol w="1607942"/>
                <a:gridCol w="1608649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Ülke Grubu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İhracat 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endParaRPr lang="tr-TR" sz="1400" b="1" i="1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Payı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AVRUPA ÜLKELERİ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108.689.985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42,20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ORTADOĞU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54.956.291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21,34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AFRİKA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33.321.341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12,94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BAĞIMSIZ DEVLETLER TOPLULUĞU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23.556.475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9,15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KUZEY AMERİKA 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23.291.482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9,04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5.083.752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1,97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GÜNEY VE ORTA AMERİKA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4.851.105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1,88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UZAKDOĞU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3.275.741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1,27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OKYANUSYA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530.525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15667752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3000" b="1" dirty="0" smtClean="0">
                <a:solidFill>
                  <a:schemeClr val="accent4">
                    <a:lumMod val="50000"/>
                  </a:schemeClr>
                </a:solidFill>
                <a:latin typeface="Montserrat Hairline" pitchFamily="50" charset="-94"/>
                <a:ea typeface="+mj-ea"/>
                <a:cs typeface="+mj-cs"/>
              </a:rPr>
              <a:t>Ocak – Kasım Ülke Gruplarına İhracat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49433393"/>
              </p:ext>
            </p:extLst>
          </p:nvPr>
        </p:nvGraphicFramePr>
        <p:xfrm>
          <a:off x="755576" y="1196750"/>
          <a:ext cx="7704859" cy="4389583"/>
        </p:xfrm>
        <a:graphic>
          <a:graphicData uri="http://schemas.openxmlformats.org/drawingml/2006/table">
            <a:tbl>
              <a:tblPr/>
              <a:tblGrid>
                <a:gridCol w="395655"/>
                <a:gridCol w="4092613"/>
                <a:gridCol w="1607942"/>
                <a:gridCol w="1608649"/>
              </a:tblGrid>
              <a:tr h="47498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Sn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Ülke Grubu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İhracat 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endParaRPr lang="tr-TR" sz="1400" b="1" i="1" u="none" strike="noStrike" dirty="0" smtClean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Payı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AVRUPA ÜLKELERİ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953.381.133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41,34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ORTADOĞU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498.207.360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21,60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AFRİKA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308.284.177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13,37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KUZEY AMERİKA  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258.178.121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11,20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BAĞIMSIZ DEVLETLER TOPLULUĞU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148.646.715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6,45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tr-TR" sz="1400" b="0" i="0" u="none" strike="noStrike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GÜNEY VE ORTA AMERİKA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54.512.057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2,36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ASYA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48.628.410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2,11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UZAKDOĞU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27.999.034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1,21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E0E0"/>
                    </a:solidFill>
                  </a:tcPr>
                </a:tc>
              </a:tr>
              <a:tr h="434955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OKYANUSYA ÜLKELERİ 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8.212.949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0,36</a:t>
                      </a:r>
                    </a:p>
                  </a:txBody>
                  <a:tcPr marL="9525" marR="144000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7" name="6 Dikdörtgen"/>
          <p:cNvSpPr/>
          <p:nvPr/>
        </p:nvSpPr>
        <p:spPr>
          <a:xfrm>
            <a:off x="7269784" y="6248345"/>
            <a:ext cx="1203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278100410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9855412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82.717.488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87.040.226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65.935.926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74.089.124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12,37%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68.877.257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72.408.944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5,13%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12.770.676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14.988.968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17,37%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13.218.791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12.354.723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-6,54%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5.929.769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5.524.148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-6,84%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8.375.023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4.544.469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-45,74%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ŞIRNAK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6.963.099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4.495.621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-35,44%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3.360.092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4.084.836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4.836.826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3.516.259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-27,30%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2.263.743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1.973.952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-12,80%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ÇANAKKALE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615.131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1.964.220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219,32%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1.403.145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1.915.493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36,51%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1.590.461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1.852.993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16,51%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1.503.729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1.842.897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22,56%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5080478" y="6309320"/>
            <a:ext cx="2196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928662" y="142852"/>
            <a:ext cx="7643866" cy="972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1</a:t>
            </a:r>
            <a:r>
              <a:rPr lang="tr-TR" sz="2400" b="1" dirty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3100-Mobilya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72419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2) 2750-Ev Aletleri imalatı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1948781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399.444.543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468.254.692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31.990.850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41.085.233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28,43%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8.634.659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10.377.676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20,19%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7.834.020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7.892.821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4.007.095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4.301.141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7,34%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3.257.817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4.054.048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24,44%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3.154.024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3.316.243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5,14%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1.932.400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2.584.498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1.987.683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2.296.996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15,56%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1.342.150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1.552.896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15,70%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AMASYA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1.379.191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1.293.648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-6,20%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738.975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853.904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889.892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778.437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-12,52%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AYDIN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392.881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774.210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97,06%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ŞIRNAK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54.375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566.596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942,02%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1964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9543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300" b="1" dirty="0" smtClean="0">
                <a:solidFill>
                  <a:srgbClr val="195596"/>
                </a:solidFill>
                <a:latin typeface="Montserrat Hairline" pitchFamily="50" charset="-94"/>
              </a:rPr>
              <a:t>3</a:t>
            </a:r>
            <a:r>
              <a:rPr lang="tr-TR" sz="2300" b="1" dirty="0" smtClean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300" b="1" dirty="0" smtClean="0">
                <a:solidFill>
                  <a:srgbClr val="195596"/>
                </a:solidFill>
                <a:latin typeface="Montserrat Hairline" pitchFamily="50" charset="-94"/>
              </a:rPr>
              <a:t>2732-Diğer elektronik ve elektrik telleri ve kabloların imalatı</a:t>
            </a:r>
            <a:endParaRPr lang="tr-TR" sz="23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00198994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62.268.346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60.596.986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-2,68%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32.244.950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42.350.130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31,34%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21.094.175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21.274.715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0,86%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18.527.396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19.393.645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4,68%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11.321.496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12.086.656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6,76%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7.681.769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11.986.683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56,04%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4.924.733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4.071.587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-17,32%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4.090.623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3.413.748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-16,55%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SAMSUN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2.890.105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2.967.861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2.485.590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2.292.393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-7,77%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1.504.371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1.921.503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27,73%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216.625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723.508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233,99%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569.911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616.139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8,11%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DİYARBAKIR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623.050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455.258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-26,93%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242.572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396.499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63,46%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281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ctr"/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4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2599-Başka yerde sınıflandırılmamış diğer fabrikasyon metal ürünlerin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67426492"/>
              </p:ext>
            </p:extLst>
          </p:nvPr>
        </p:nvGraphicFramePr>
        <p:xfrm>
          <a:off x="971600" y="1124742"/>
          <a:ext cx="7560842" cy="4693760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128.777.225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131.308.210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1,97%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44.766.225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48.820.023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9,06%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30.111.723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28.348.829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-5,85%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20.985.054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23.195.655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10,53%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18.389.359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18.981.859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3,22%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12.758.553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18.059.480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21.318.046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16.480.032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-22,69%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9.033.301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12.141.786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34,41%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7.915.960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8.059.298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1,81%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MANİSA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4.687.888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4.603.389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-1,80%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4.553.702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4.090.490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-10,17%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1.827.334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2.870.382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3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BALIKESİR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2.646.227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2.847.969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2.379.253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2.728.855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1.944.772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2.662.856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36,92%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-36512" y="0"/>
            <a:ext cx="9180512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88640"/>
            <a:ext cx="7624466" cy="8829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5) 2420- Değerli ana metaller ve diğer demir dışı metallerin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45001158"/>
              </p:ext>
            </p:extLst>
          </p:nvPr>
        </p:nvGraphicFramePr>
        <p:xfrm>
          <a:off x="971600" y="1081463"/>
          <a:ext cx="7560842" cy="4704991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218.095.082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215.132.463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-1,36%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33.934.528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42.346.969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24,79%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ÇORUM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9.806.259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28.025.568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185,79%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12.868.985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17.235.106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33,93%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10.344.004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9.742.246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-5,82%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7.889.984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9.209.620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16,73%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6.055.783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7.164.952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6.381.616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6.956.543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9,01%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9.007.008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5.987.158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-33,53%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2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3.495.704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3.862.506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10,49%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KASTAMONU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1.278.822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3.842.367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200,46%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1.899.757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3.281.325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72,72%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2.820.911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2.702.313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-4,20%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1.711.504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2.275.576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32,96%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ESKİŞEHİR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1.202.450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1.561.425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29,85%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5 Dikdörtgen"/>
          <p:cNvSpPr/>
          <p:nvPr/>
        </p:nvSpPr>
        <p:spPr>
          <a:xfrm>
            <a:off x="5080478" y="6309320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99001450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76.140.267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68.722.883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41.913.311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39.089.605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-6,74%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7.974.711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12.306.213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8.182.467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9.910.423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21,12%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7.891.492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9.576.873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21,36%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3.989.279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4.787.818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20,02%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SAKARYA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5.410.583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4.187.782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-22,60%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4.175.591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3.776.638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1.328.153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2.451.144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84,55%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1.519.866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1.802.053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KONYA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1.704.137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1.796.453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5,42%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1.210.761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1.685.750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421.236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1.612.039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282,69%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KARABÜK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1.387.876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100,00%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OSMANİYE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702.161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1.317.445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87,63%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1 Başlık"/>
          <p:cNvSpPr txBox="1">
            <a:spLocks/>
          </p:cNvSpPr>
          <p:nvPr/>
        </p:nvSpPr>
        <p:spPr>
          <a:xfrm>
            <a:off x="928662" y="116632"/>
            <a:ext cx="7643866" cy="1026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6) 2511-</a:t>
            </a:r>
            <a:r>
              <a:rPr lang="nn-NO" sz="2400" b="1" dirty="0">
                <a:solidFill>
                  <a:srgbClr val="195596"/>
                </a:solidFill>
                <a:latin typeface="Montserrat Hairline" pitchFamily="50" charset="-94"/>
              </a:rPr>
              <a:t>Metal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y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apı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m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alzemeleri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imalatı</a:t>
            </a:r>
            <a:endParaRPr lang="tr-TR" sz="12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sp>
        <p:nvSpPr>
          <p:cNvPr id="7" name="5 Dikdörtgen"/>
          <p:cNvSpPr/>
          <p:nvPr/>
        </p:nvSpPr>
        <p:spPr>
          <a:xfrm>
            <a:off x="5080478" y="6248345"/>
            <a:ext cx="225895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9537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7) 1312-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D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o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k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um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a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205861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78.941.266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74.240.855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-5,95%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64.259.767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51.060.941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-20,54%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12.873.312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13.777.388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7,02%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12.679.315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13.379.245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5,52%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17.469.755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9.749.246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-44,19%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9.615.467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8.405.437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-12,58%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9.632.585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8.049.805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-16,43%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5.722.938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4.921.802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-14,00%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2.883.838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3.866.643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AYDIN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1.647.961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1.498.471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-9,07%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MARDİN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586.913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1.343.101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128,84%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BALIKESİR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64.064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464.302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624,75%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1.062.201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436.811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-58,88%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303.240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306.280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1,00%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119.587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213.417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78,46%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Dikdörtgen 1"/>
          <p:cNvSpPr/>
          <p:nvPr/>
        </p:nvSpPr>
        <p:spPr>
          <a:xfrm>
            <a:off x="5004048" y="6156012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latin typeface="Montserrat Light" pitchFamily="50" charset="-94"/>
                <a:cs typeface="Leelawadee UI Semilight" pitchFamily="34" charset="-34"/>
              </a:rPr>
              <a:t>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Kaynak</a:t>
            </a:r>
            <a:r>
              <a:rPr lang="en-US" sz="1200" dirty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TÜİK –ISIC 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88640"/>
            <a:ext cx="7643866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8) 1391-Örgü ve tığ işi kumaşların imalatı</a:t>
            </a:r>
            <a:endParaRPr kumimoji="0" lang="tr-TR" sz="30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01092080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69.958.293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86.035.443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22,98%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17.577.777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20.147.597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11.044.446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7.964.859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-27,88%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6.892.274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7.171.477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4,05%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5.197.768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6.583.069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26,65%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5.405.240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5.786.166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7,05%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7.587.865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5.292.902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-30,25%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3.569.459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3.577.582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0,23%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829.185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1.168.805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40,96%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MARDİN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228.212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212.732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-6,78%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45.500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190.684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319,09%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26.500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173.780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555,77%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ŞANLIURFA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143.095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171.834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20,08%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ADIYAMAN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165.668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152.804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-7,76%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95.893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116.988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22,00%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28139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31781711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214290"/>
            <a:ext cx="7643866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9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2410-Ana demir ve çelik imalatı</a:t>
            </a:r>
            <a:endParaRPr kumimoji="0" lang="tr-T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Montserrat Hairline" pitchFamily="50" charset="-94"/>
              <a:ea typeface="+mj-ea"/>
              <a:cs typeface="+mj-cs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50847106"/>
              </p:ext>
            </p:extLst>
          </p:nvPr>
        </p:nvGraphicFramePr>
        <p:xfrm>
          <a:off x="971600" y="1124744"/>
          <a:ext cx="7560842" cy="5012878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428.358.630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552.191.005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28,91%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108.951.588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128.761.353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18,18%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KOCAELİ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48.949.862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66.604.902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36,07%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25.626.641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46.447.231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81,25%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KARABÜK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20.578.143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30.943.303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50,37%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OSMANİYE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12.959.865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21.110.910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62,89%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14.570.849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20.732.511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42,29%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846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21.638.999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16.153.725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-25,35%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ŞIRNAK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5.634.967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12.334.017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118,88%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ZONGULDAK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12.391.887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11.975.484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-3,36%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12.995.204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11.752.643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-9,56%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ANTALYA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6.016.900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8.858.942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47,23%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ELAZIĞ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3.064.537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5.574.693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81,91%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ANKARA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15.107.334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5.444.488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-63,96%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2.109.066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4.719.964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123,79%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6.042.070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4.669.969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-22,71%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tgoksen\Desktop\g12.png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23664" y="0"/>
            <a:ext cx="9120336" cy="6858000"/>
          </a:xfrm>
          <a:prstGeom prst="rect">
            <a:avLst/>
          </a:prstGeom>
          <a:noFill/>
        </p:spPr>
      </p:pic>
      <p:sp>
        <p:nvSpPr>
          <p:cNvPr id="9" name="1 Başlık"/>
          <p:cNvSpPr txBox="1">
            <a:spLocks/>
          </p:cNvSpPr>
          <p:nvPr/>
        </p:nvSpPr>
        <p:spPr>
          <a:xfrm>
            <a:off x="928662" y="142852"/>
            <a:ext cx="7643866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10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)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1311- </a:t>
            </a:r>
            <a:r>
              <a:rPr lang="nn-NO" sz="2400" b="1" dirty="0" smtClean="0">
                <a:solidFill>
                  <a:srgbClr val="195596"/>
                </a:solidFill>
                <a:latin typeface="Montserrat Hairline" pitchFamily="50" charset="-94"/>
              </a:rPr>
              <a:t>Tekstil Elyafı</a:t>
            </a:r>
            <a:r>
              <a:rPr lang="tr-TR" sz="2400" b="1" dirty="0" err="1" smtClean="0">
                <a:solidFill>
                  <a:srgbClr val="195596"/>
                </a:solidFill>
                <a:latin typeface="Montserrat Hairline" pitchFamily="50" charset="-94"/>
              </a:rPr>
              <a:t>nın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 hazırlanması ve bükülmesi</a:t>
            </a:r>
            <a:endParaRPr lang="tr-TR" sz="2400" b="1" dirty="0">
              <a:solidFill>
                <a:srgbClr val="195596"/>
              </a:solidFill>
              <a:latin typeface="Montserrat Hairline" pitchFamily="50" charset="-94"/>
            </a:endParaRPr>
          </a:p>
        </p:txBody>
      </p:sp>
      <p:cxnSp>
        <p:nvCxnSpPr>
          <p:cNvPr id="17" name="16 Düz Bağlayıcı"/>
          <p:cNvCxnSpPr/>
          <p:nvPr/>
        </p:nvCxnSpPr>
        <p:spPr>
          <a:xfrm flipV="1">
            <a:off x="4572000" y="1196752"/>
            <a:ext cx="0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30431948"/>
              </p:ext>
            </p:extLst>
          </p:nvPr>
        </p:nvGraphicFramePr>
        <p:xfrm>
          <a:off x="971600" y="1124742"/>
          <a:ext cx="7560842" cy="4714416"/>
        </p:xfrm>
        <a:graphic>
          <a:graphicData uri="http://schemas.openxmlformats.org/drawingml/2006/table">
            <a:tbl>
              <a:tblPr/>
              <a:tblGrid>
                <a:gridCol w="477527"/>
                <a:gridCol w="2387634"/>
                <a:gridCol w="1432581"/>
                <a:gridCol w="1591756"/>
                <a:gridCol w="1671344"/>
              </a:tblGrid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SN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İLLER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2019 Kasım </a:t>
                      </a:r>
                      <a:r>
                        <a:rPr lang="tr-TR" sz="1400" b="1" i="0" u="none" strike="noStrike" baseline="0" dirty="0" smtClean="0">
                          <a:solidFill>
                            <a:schemeClr val="bg1"/>
                          </a:solidFill>
                          <a:latin typeface="Arial"/>
                        </a:rPr>
                        <a:t>$</a:t>
                      </a:r>
                      <a:endParaRPr lang="tr-TR" sz="1400" b="1" i="0" u="none" strike="noStrike" dirty="0" smtClean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2020 Kasım $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DEĞ</a:t>
                      </a:r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. %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GAZİANTEP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41.478.721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52.527.165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26,64%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İSTANBUL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31.906.198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34.937.996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9,50%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KAHRAMANMARAŞ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11.147.633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12.870.030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15,45%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BURSA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8.556.653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10.830.859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26,58%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KAYSERİ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4.504.729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8.003.398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77,67%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UŞAK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2.963.134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4.966.793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67,62%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DENİZLİ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3.979.912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3.740.818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-6,01%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ISPARTA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791.656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3.092.270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290,61%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TEKİRDAĞ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2.307.933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2.528.220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9,54%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OSMANİYE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2.490.952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1.768.643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-29,00%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ADANA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368.725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1.367.865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270,97%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İZMİR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1.684.907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1.136.139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-32,57%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HATAY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649.441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1.028.481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58,36%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MERSİN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423.063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784.010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85,32%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9465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MALATYA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445.794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584.242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31,06%</a:t>
                      </a:r>
                    </a:p>
                  </a:txBody>
                  <a:tcPr marL="9525" marR="144000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5 Dikdörtgen"/>
          <p:cNvSpPr/>
          <p:nvPr/>
        </p:nvSpPr>
        <p:spPr>
          <a:xfrm>
            <a:off x="5080478" y="6309320"/>
            <a:ext cx="217239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2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200" dirty="0" smtClean="0">
                <a:latin typeface="Montserrat Light" pitchFamily="50" charset="-94"/>
                <a:cs typeface="Leelawadee UI Semilight" pitchFamily="34" charset="-34"/>
              </a:rPr>
              <a:t>TÜİK –ISIC 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Rev3-Düzey4(4 </a:t>
            </a:r>
            <a:r>
              <a:rPr lang="tr-TR" sz="1200" dirty="0" err="1">
                <a:latin typeface="Montserrat Light" pitchFamily="50" charset="-94"/>
                <a:cs typeface="Leelawadee UI Semilight" pitchFamily="34" charset="-34"/>
              </a:rPr>
              <a:t>digit</a:t>
            </a:r>
            <a:r>
              <a:rPr lang="tr-TR" sz="1200" dirty="0">
                <a:latin typeface="Montserrat Light" pitchFamily="50" charset="-94"/>
                <a:cs typeface="Leelawadee UI Semilight" pitchFamily="34" charset="-34"/>
              </a:rPr>
              <a:t>)</a:t>
            </a:r>
            <a:endParaRPr lang="tr-TR" sz="1200" dirty="0"/>
          </a:p>
        </p:txBody>
      </p:sp>
    </p:spTree>
    <p:extLst>
      <p:ext uri="{BB962C8B-B14F-4D97-AF65-F5344CB8AC3E}">
        <p14:creationId xmlns="" xmlns:p14="http://schemas.microsoft.com/office/powerpoint/2010/main" val="9255453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25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2020 Kasım Serbest </a:t>
            </a:r>
            <a:r>
              <a:rPr lang="tr-TR" sz="2500" b="1" dirty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Bölgeler </a:t>
            </a:r>
            <a:r>
              <a:rPr lang="tr-TR" sz="25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İhracat Sıralaması </a:t>
            </a:r>
            <a:endParaRPr lang="tr-TR" sz="2500" b="1" dirty="0">
              <a:solidFill>
                <a:srgbClr val="195596"/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32140290"/>
              </p:ext>
            </p:extLst>
          </p:nvPr>
        </p:nvGraphicFramePr>
        <p:xfrm>
          <a:off x="1142976" y="785794"/>
          <a:ext cx="7272808" cy="5760648"/>
        </p:xfrm>
        <a:graphic>
          <a:graphicData uri="http://schemas.openxmlformats.org/drawingml/2006/table">
            <a:tbl>
              <a:tblPr/>
              <a:tblGrid>
                <a:gridCol w="564878"/>
                <a:gridCol w="6707930"/>
              </a:tblGrid>
              <a:tr h="23461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No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Serbest</a:t>
                      </a:r>
                      <a:r>
                        <a:rPr lang="tr-TR" sz="1400" b="1" i="0" u="none" strike="noStrike" kern="1200" baseline="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Bölge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EGE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MERSİN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BURSA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AVRUPA SERBEST BÖLGESI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ENDÜSTRİ VE TİCARET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ANTALYA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TRAKYA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KAYSERI SERBEST BÖLGESİ </a:t>
                      </a:r>
                      <a:r>
                        <a:rPr lang="tr-TR" sz="1400" b="0" i="1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Bölgeden Yurtdışına İhracat 40.988.630$</a:t>
                      </a:r>
                      <a:endParaRPr lang="tr-TR" sz="1400" b="0" i="1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ADANA YUMURTALIK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TÜBITAK MARMARA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İHTİSAS (AHL)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İZMİR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KOCAELI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GAZIANTEP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SAMSUN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DENIZLI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RIZE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TRABZON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6429388" y="6072206"/>
            <a:ext cx="19288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0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Serbest Bölgeler ve Yurtdışı Yatırım  Hizmetleri  Genel Müdürlüğü</a:t>
            </a:r>
            <a:endParaRPr lang="tr-TR" sz="1000" dirty="0"/>
          </a:p>
        </p:txBody>
      </p:sp>
    </p:spTree>
    <p:extLst>
      <p:ext uri="{BB962C8B-B14F-4D97-AF65-F5344CB8AC3E}">
        <p14:creationId xmlns="" xmlns:p14="http://schemas.microsoft.com/office/powerpoint/2010/main" val="248780314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goksen\Desktop\g12.png"/>
          <p:cNvPicPr>
            <a:picLocks noChangeAspect="1" noChangeArrowheads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80512" cy="6858000"/>
          </a:xfrm>
          <a:prstGeom prst="rect">
            <a:avLst/>
          </a:prstGeom>
          <a:noFill/>
        </p:spPr>
      </p:pic>
      <p:sp>
        <p:nvSpPr>
          <p:cNvPr id="8" name="1 Başlık"/>
          <p:cNvSpPr txBox="1">
            <a:spLocks/>
          </p:cNvSpPr>
          <p:nvPr/>
        </p:nvSpPr>
        <p:spPr>
          <a:xfrm>
            <a:off x="467544" y="-273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2020 Ocak – Kası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</a:rPr>
              <a:t>m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Serbest </a:t>
            </a:r>
            <a:r>
              <a:rPr lang="tr-TR" sz="2400" b="1" dirty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Bölgeler </a:t>
            </a:r>
            <a:r>
              <a:rPr lang="tr-TR" sz="2400" b="1" dirty="0" smtClean="0">
                <a:solidFill>
                  <a:srgbClr val="195596"/>
                </a:solidFill>
                <a:latin typeface="Montserrat Hairline" pitchFamily="50" charset="-94"/>
                <a:ea typeface="+mj-ea"/>
                <a:cs typeface="+mj-cs"/>
              </a:rPr>
              <a:t>İhracat Sıralaması </a:t>
            </a:r>
            <a:endParaRPr lang="tr-TR" sz="2400" b="1" dirty="0">
              <a:solidFill>
                <a:srgbClr val="195596"/>
              </a:solidFill>
              <a:latin typeface="Montserrat Hairline" pitchFamily="50" charset="-94"/>
              <a:ea typeface="+mj-ea"/>
              <a:cs typeface="+mj-cs"/>
            </a:endParaRP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6345215"/>
              </p:ext>
            </p:extLst>
          </p:nvPr>
        </p:nvGraphicFramePr>
        <p:xfrm>
          <a:off x="1142976" y="785794"/>
          <a:ext cx="7272808" cy="5760648"/>
        </p:xfrm>
        <a:graphic>
          <a:graphicData uri="http://schemas.openxmlformats.org/drawingml/2006/table">
            <a:tbl>
              <a:tblPr/>
              <a:tblGrid>
                <a:gridCol w="564878"/>
                <a:gridCol w="6707930"/>
              </a:tblGrid>
              <a:tr h="23461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No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i="0" u="none" strike="noStrike" kern="120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Serbest</a:t>
                      </a:r>
                      <a:r>
                        <a:rPr lang="tr-TR" sz="1400" b="1" i="0" u="none" strike="noStrike" kern="1200" baseline="0" dirty="0" smtClean="0">
                          <a:solidFill>
                            <a:schemeClr val="bg1"/>
                          </a:solidFill>
                          <a:latin typeface="Arial"/>
                          <a:ea typeface="+mn-ea"/>
                          <a:cs typeface="+mn-cs"/>
                        </a:rPr>
                        <a:t> Bölge </a:t>
                      </a:r>
                      <a:endParaRPr lang="tr-TR" sz="1400" b="1" i="0" u="none" strike="noStrike" kern="1200" dirty="0">
                        <a:solidFill>
                          <a:schemeClr val="bg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EGE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2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MERSİN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BURSA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4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AVRUPA SERBEST BÖLGESI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5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ENDÜSTRİ VE TİCARET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6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TRAKYA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7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KAYSERI SERBEST BÖLGESİ </a:t>
                      </a:r>
                      <a:r>
                        <a:rPr lang="tr-TR" sz="1400" b="0" i="1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Bölgeden Yurtdışına İhracat 424.402.998 $</a:t>
                      </a:r>
                      <a:endParaRPr lang="tr-TR" sz="1400" b="0" i="0" u="none" strike="noStrike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8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ANTALYA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9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İSTANBUL İHTİSAS (AHL)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10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ADANA YUMURTALIK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11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İZMİR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12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KOCAELI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13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TÜBITAK MARMARA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 14</a:t>
                      </a:r>
                      <a:r>
                        <a:rPr lang="tr-TR" sz="1400" b="0" i="0" u="none" strike="noStrike" baseline="0" dirty="0" smtClean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SAMSUN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15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GAZIANTEP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16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DENIZLI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17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TRABZON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700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18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0" i="0" u="none" strike="noStrike" kern="1200" dirty="0">
                          <a:solidFill>
                            <a:srgbClr val="00000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RIZE SERBEST BÖLGESİ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Dikdörtgen"/>
          <p:cNvSpPr/>
          <p:nvPr/>
        </p:nvSpPr>
        <p:spPr>
          <a:xfrm>
            <a:off x="6429388" y="6072206"/>
            <a:ext cx="192882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 Kaynak</a:t>
            </a:r>
            <a:r>
              <a:rPr lang="en-US" sz="1000" dirty="0" smtClean="0">
                <a:latin typeface="Montserrat Light" pitchFamily="50" charset="-94"/>
                <a:cs typeface="Leelawadee UI Semilight" pitchFamily="34" charset="-34"/>
              </a:rPr>
              <a:t>: </a:t>
            </a:r>
            <a:r>
              <a:rPr lang="tr-TR" sz="1000" dirty="0" smtClean="0">
                <a:latin typeface="Montserrat Light" pitchFamily="50" charset="-94"/>
                <a:cs typeface="Leelawadee UI Semilight" pitchFamily="34" charset="-34"/>
              </a:rPr>
              <a:t>Serbest Bölgeler ve Yurtdışı Yatırım  Hizmetleri  Genel Müdürlüğü</a:t>
            </a:r>
            <a:endParaRPr lang="tr-TR" sz="1000" dirty="0"/>
          </a:p>
        </p:txBody>
      </p:sp>
    </p:spTree>
    <p:extLst>
      <p:ext uri="{BB962C8B-B14F-4D97-AF65-F5344CB8AC3E}">
        <p14:creationId xmlns="" xmlns:p14="http://schemas.microsoft.com/office/powerpoint/2010/main" val="17231596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13028</TotalTime>
  <Words>2435</Words>
  <Application>Microsoft Office PowerPoint</Application>
  <PresentationFormat>Ekran Gösterisi (4:3)</PresentationFormat>
  <Paragraphs>1417</Paragraphs>
  <Slides>20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Ofis Teması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tgoksen</dc:creator>
  <cp:lastModifiedBy>yyilmaz</cp:lastModifiedBy>
  <cp:revision>1609</cp:revision>
  <cp:lastPrinted>2019-06-03T07:00:55Z</cp:lastPrinted>
  <dcterms:created xsi:type="dcterms:W3CDTF">2015-03-12T14:12:35Z</dcterms:created>
  <dcterms:modified xsi:type="dcterms:W3CDTF">2020-12-31T13:29:23Z</dcterms:modified>
</cp:coreProperties>
</file>